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0" r:id="rId3"/>
    <p:sldId id="279" r:id="rId4"/>
    <p:sldId id="271" r:id="rId5"/>
    <p:sldId id="281" r:id="rId6"/>
    <p:sldId id="266" r:id="rId7"/>
    <p:sldId id="267" r:id="rId8"/>
    <p:sldId id="270" r:id="rId9"/>
    <p:sldId id="287" r:id="rId10"/>
    <p:sldId id="288" r:id="rId11"/>
    <p:sldId id="289" r:id="rId12"/>
    <p:sldId id="286" r:id="rId13"/>
    <p:sldId id="291" r:id="rId14"/>
    <p:sldId id="282" r:id="rId15"/>
    <p:sldId id="292" r:id="rId16"/>
    <p:sldId id="263" r:id="rId17"/>
    <p:sldId id="29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6" autoAdjust="0"/>
  </p:normalViewPr>
  <p:slideViewPr>
    <p:cSldViewPr snapToGrid="0">
      <p:cViewPr>
        <p:scale>
          <a:sx n="100" d="100"/>
          <a:sy n="100" d="100"/>
        </p:scale>
        <p:origin x="-438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1C093-110E-41F6-8411-969304917A24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AE23-CA8F-4900-B126-0D4E86FB2F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3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1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0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5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4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95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creativeart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6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3677-2202-46A5-881E-BAF5F28F7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60416-C2EF-4FF6-A2E5-30FD78672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438B9-741B-418A-B235-C7BCA67F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9508D-FDC7-409C-8FF8-ECAB355F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BD99-F561-4D13-959D-8796D1CD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70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AADC-3C8C-4863-960A-1665BF51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D76EC-C710-4695-9167-75B9A9CC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D37D-4149-40F4-A124-6875253A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6C3B3-BEBF-4BE1-B3ED-16F9E925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D95A-6ABC-4E10-8428-7E45CDD2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66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7869A-262F-4988-80AB-B14A691DD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B2BB9-ED2A-4B6E-94C8-A186C8550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8F58C-D510-4D37-AF4F-E6B91F69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0767-A7CD-4699-8BA7-058AD9DB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A0BFA-D7C1-48E1-ABF4-CF721D7E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22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30E4-FE6D-463E-AB07-A7EE074D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2B63-4AC6-4597-829A-230E872B0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C04E-DBE6-4851-9E2F-E61BCC1B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3FEDB-6B11-4FEC-B2E0-2253955C3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7357-1362-4267-9316-63313674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44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9C54-6C15-4513-B939-5A57448C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C92F2-2C34-4C6B-B19B-8F2423D6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F580A-DACE-4403-8C4C-A1ACD7F6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793D-A8CA-4E1B-8EE9-880465D0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60000-AED2-4AA7-BC7A-BBB8E21D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997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956-95BE-47E0-B76F-708F9919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AD86-4030-464C-9C7C-16D732C9F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14CAD-613A-46FF-8342-C5BC4CB6F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8D5-4A2D-4125-92F6-A10A58AD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7CE3-61BA-436D-A585-F4952A0D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55732-AB38-4E43-8DCD-2FE13B5A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88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F285-8733-486E-B184-A23FA0F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ACA06-0242-41AB-9A48-803D8F770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32303-0FEC-4E50-A240-99D1C5D7F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598-15A1-455C-AA99-9F7FD58E8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2A677-85B3-4B6F-AB37-FF8383308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07721-BE17-49C6-B587-E74C5625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97683-38A7-4D08-917B-41286E2B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4A361-7FDE-4F28-9488-9F12F2BB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70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F6D8-AF1C-4077-A5B7-5BA28DE2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2AC4C-F795-4AA2-A308-2160FECA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B6E05-C252-4ED4-950B-4FCCAB8E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3ACF4-F76D-484E-BF5B-A7335154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082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98D1C-88D8-491D-AFD2-F238D446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4D4E9-D183-4DD5-A412-BA66D837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3B1BE-9FFB-46B5-B491-F4BAA572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133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87B6-2828-4261-B1D2-5A629925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BC73-B1B3-490F-9E48-5A130A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591C7-5CB6-4757-860E-B722078F5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4B6E2-73CE-4185-A9D8-BE61FC60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6F55D-DFBC-482E-9978-33AEFD4B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23783-4FC3-4CF1-B6E3-531D48CF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3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AC30-562D-462E-A848-81DFBCCA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DECD0-A77D-4CB8-85FD-F59F332DF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E2A14-657F-44F4-88BB-68D47D789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DFCBE-1A7F-4F82-A6EE-13FD367A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F213-8BE2-4F4C-A3CA-A425E137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6572-9350-4B6E-8C8B-E83A3231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7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22629-62F6-4F72-95D0-7D79D1C0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07336-7A4B-4BB9-BA2F-A957417F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B31B4-75C4-4B48-AD29-D900FA511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4EF22-5D8A-4722-BAE1-B6389512938D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B09C-8ED4-4D46-9C20-54F9D2242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AC0A-5D9F-4C69-999C-D47959FAB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C78D0-9F2E-46E5-BB3A-3BBABBF940C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60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C8FA7AC-B37F-4E1E-AFD9-DAA70D9E7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:a16="http://schemas.microsoft.com/office/drawing/2014/main" id="{B018D872-74EC-4C12-835A-5F484647A850}"/>
              </a:ext>
            </a:extLst>
          </p:cNvPr>
          <p:cNvSpPr/>
          <p:nvPr/>
        </p:nvSpPr>
        <p:spPr>
          <a:xfrm>
            <a:off x="36766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CBA77-EC7F-4B18-98D5-C1EA7972AC80}"/>
              </a:ext>
            </a:extLst>
          </p:cNvPr>
          <p:cNvSpPr/>
          <p:nvPr/>
        </p:nvSpPr>
        <p:spPr>
          <a:xfrm>
            <a:off x="4533900" y="3947886"/>
            <a:ext cx="7658099" cy="218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10F44-2B55-464B-BB8C-B14B9A679EA9}"/>
              </a:ext>
            </a:extLst>
          </p:cNvPr>
          <p:cNvCxnSpPr>
            <a:cxnSpLocks/>
          </p:cNvCxnSpPr>
          <p:nvPr/>
        </p:nvCxnSpPr>
        <p:spPr>
          <a:xfrm>
            <a:off x="4978742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40B0CD-CDC3-4D1A-BED9-138021592740}"/>
              </a:ext>
            </a:extLst>
          </p:cNvPr>
          <p:cNvSpPr txBox="1"/>
          <p:nvPr/>
        </p:nvSpPr>
        <p:spPr>
          <a:xfrm>
            <a:off x="4978742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/>
              <a:t>Mini Project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E72AE-21F9-48A1-9B62-3C22913145E4}"/>
              </a:ext>
            </a:extLst>
          </p:cNvPr>
          <p:cNvSpPr txBox="1"/>
          <p:nvPr/>
        </p:nvSpPr>
        <p:spPr>
          <a:xfrm>
            <a:off x="4978742" y="5272125"/>
            <a:ext cx="49054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Shrey Parekh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4">
            <a:extLst>
              <a:ext uri="{FF2B5EF4-FFF2-40B4-BE49-F238E27FC236}">
                <a16:creationId xmlns:a16="http://schemas.microsoft.com/office/drawing/2014/main" id="{0CE1F2E9-5D11-4CF9-96ED-F13E5A880CBA}"/>
              </a:ext>
            </a:extLst>
          </p:cNvPr>
          <p:cNvSpPr/>
          <p:nvPr/>
        </p:nvSpPr>
        <p:spPr>
          <a:xfrm flipV="1">
            <a:off x="165980" y="468472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1A548-7F61-4795-AD72-2678C8F9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F42AE-A010-4798-9D6E-0E95ACB64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1CFD3-0772-4E3B-BFE8-D41C5244E13B}"/>
              </a:ext>
            </a:extLst>
          </p:cNvPr>
          <p:cNvSpPr/>
          <p:nvPr/>
        </p:nvSpPr>
        <p:spPr>
          <a:xfrm>
            <a:off x="3965509" y="5614910"/>
            <a:ext cx="389357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 The plot shows Preprocessed Images.</a:t>
            </a:r>
          </a:p>
          <a:p>
            <a:r>
              <a:rPr lang="en-US" sz="1400" dirty="0"/>
              <a:t>First Conducted Label Encoding transforming data</a:t>
            </a:r>
          </a:p>
          <a:p>
            <a:r>
              <a:rPr lang="en-US" sz="1400" dirty="0"/>
              <a:t>Into arrays to the 4 classes of tumor.</a:t>
            </a:r>
          </a:p>
          <a:p>
            <a:r>
              <a:rPr lang="en-US" sz="1400" dirty="0"/>
              <a:t>Then rescaled image 1./255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38F8A-8D1F-4BCD-A96F-9AEB4D2D688F}"/>
              </a:ext>
            </a:extLst>
          </p:cNvPr>
          <p:cNvCxnSpPr/>
          <p:nvPr/>
        </p:nvCxnSpPr>
        <p:spPr>
          <a:xfrm>
            <a:off x="7669161" y="2911417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9FBDD5-D57E-40DC-8205-A3C721A13919}"/>
              </a:ext>
            </a:extLst>
          </p:cNvPr>
          <p:cNvCxnSpPr/>
          <p:nvPr/>
        </p:nvCxnSpPr>
        <p:spPr>
          <a:xfrm>
            <a:off x="7669161" y="4557413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D860A7-32CC-4002-BDB8-A9E0CB4858CE}"/>
              </a:ext>
            </a:extLst>
          </p:cNvPr>
          <p:cNvGrpSpPr/>
          <p:nvPr/>
        </p:nvGrpSpPr>
        <p:grpSpPr>
          <a:xfrm>
            <a:off x="2330715" y="5547924"/>
            <a:ext cx="866776" cy="866776"/>
            <a:chOff x="6468857" y="4976205"/>
            <a:chExt cx="866776" cy="8667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7D27A5-556B-417B-B0EE-897F2649D109}"/>
                </a:ext>
              </a:extLst>
            </p:cNvPr>
            <p:cNvGrpSpPr/>
            <p:nvPr/>
          </p:nvGrpSpPr>
          <p:grpSpPr>
            <a:xfrm>
              <a:off x="6468857" y="4976205"/>
              <a:ext cx="866776" cy="866776"/>
              <a:chOff x="6705600" y="1238250"/>
              <a:chExt cx="866776" cy="8667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F88E9E5-CD0D-4949-AFDC-1FF41740A4E9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E39987-BF7A-4372-9CBE-35BA1CAC6CA0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D91512-9E0B-4EA8-A132-1A5B0CCF507C}"/>
                </a:ext>
              </a:extLst>
            </p:cNvPr>
            <p:cNvGrpSpPr/>
            <p:nvPr/>
          </p:nvGrpSpPr>
          <p:grpSpPr>
            <a:xfrm>
              <a:off x="6722064" y="5233381"/>
              <a:ext cx="360363" cy="352425"/>
              <a:chOff x="2676526" y="4681538"/>
              <a:chExt cx="360363" cy="352425"/>
            </a:xfrm>
            <a:solidFill>
              <a:schemeClr val="accent1"/>
            </a:solidFill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B778D83E-7188-492D-90A2-66BD9910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526" y="4794250"/>
                <a:ext cx="360363" cy="239713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18 h 64"/>
                  <a:gd name="T18" fmla="*/ 66 w 96"/>
                  <a:gd name="T19" fmla="*/ 16 h 64"/>
                  <a:gd name="T20" fmla="*/ 54 w 96"/>
                  <a:gd name="T21" fmla="*/ 16 h 64"/>
                  <a:gd name="T22" fmla="*/ 52 w 96"/>
                  <a:gd name="T23" fmla="*/ 18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34 h 64"/>
                  <a:gd name="T30" fmla="*/ 42 w 96"/>
                  <a:gd name="T31" fmla="*/ 32 h 64"/>
                  <a:gd name="T32" fmla="*/ 30 w 96"/>
                  <a:gd name="T33" fmla="*/ 32 h 64"/>
                  <a:gd name="T34" fmla="*/ 28 w 96"/>
                  <a:gd name="T35" fmla="*/ 34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50 h 64"/>
                  <a:gd name="T42" fmla="*/ 18 w 96"/>
                  <a:gd name="T43" fmla="*/ 48 h 64"/>
                  <a:gd name="T44" fmla="*/ 6 w 96"/>
                  <a:gd name="T45" fmla="*/ 48 h 64"/>
                  <a:gd name="T46" fmla="*/ 4 w 96"/>
                  <a:gd name="T47" fmla="*/ 50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7" y="16"/>
                      <a:pt x="66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2" y="17"/>
                      <a:pt x="52" y="1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3"/>
                      <a:pt x="43" y="32"/>
                      <a:pt x="42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3"/>
                      <a:pt x="28" y="34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49"/>
                      <a:pt x="19" y="48"/>
                      <a:pt x="18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5" y="48"/>
                      <a:pt x="4" y="49"/>
                      <a:pt x="4" y="50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554294EA-37B2-49C2-8C26-C3485A727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4681538"/>
                <a:ext cx="285750" cy="203200"/>
              </a:xfrm>
              <a:custGeom>
                <a:avLst/>
                <a:gdLst>
                  <a:gd name="T0" fmla="*/ 2 w 76"/>
                  <a:gd name="T1" fmla="*/ 54 h 54"/>
                  <a:gd name="T2" fmla="*/ 3 w 76"/>
                  <a:gd name="T3" fmla="*/ 54 h 54"/>
                  <a:gd name="T4" fmla="*/ 71 w 76"/>
                  <a:gd name="T5" fmla="*/ 8 h 54"/>
                  <a:gd name="T6" fmla="*/ 70 w 76"/>
                  <a:gd name="T7" fmla="*/ 20 h 54"/>
                  <a:gd name="T8" fmla="*/ 72 w 76"/>
                  <a:gd name="T9" fmla="*/ 22 h 54"/>
                  <a:gd name="T10" fmla="*/ 72 w 76"/>
                  <a:gd name="T11" fmla="*/ 22 h 54"/>
                  <a:gd name="T12" fmla="*/ 74 w 76"/>
                  <a:gd name="T13" fmla="*/ 20 h 54"/>
                  <a:gd name="T14" fmla="*/ 76 w 76"/>
                  <a:gd name="T15" fmla="*/ 4 h 54"/>
                  <a:gd name="T16" fmla="*/ 74 w 76"/>
                  <a:gd name="T17" fmla="*/ 2 h 54"/>
                  <a:gd name="T18" fmla="*/ 58 w 76"/>
                  <a:gd name="T19" fmla="*/ 0 h 54"/>
                  <a:gd name="T20" fmla="*/ 56 w 76"/>
                  <a:gd name="T21" fmla="*/ 2 h 54"/>
                  <a:gd name="T22" fmla="*/ 58 w 76"/>
                  <a:gd name="T23" fmla="*/ 4 h 54"/>
                  <a:gd name="T24" fmla="*/ 68 w 76"/>
                  <a:gd name="T25" fmla="*/ 5 h 54"/>
                  <a:gd name="T26" fmla="*/ 1 w 76"/>
                  <a:gd name="T27" fmla="*/ 50 h 54"/>
                  <a:gd name="T28" fmla="*/ 0 w 76"/>
                  <a:gd name="T29" fmla="*/ 53 h 54"/>
                  <a:gd name="T30" fmla="*/ 2 w 76"/>
                  <a:gd name="T3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54">
                    <a:moveTo>
                      <a:pt x="2" y="54"/>
                    </a:moveTo>
                    <a:cubicBezTo>
                      <a:pt x="2" y="54"/>
                      <a:pt x="3" y="54"/>
                      <a:pt x="3" y="54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1"/>
                      <a:pt x="71" y="22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2"/>
                      <a:pt x="74" y="21"/>
                      <a:pt x="74" y="20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3"/>
                      <a:pt x="75" y="2"/>
                      <a:pt x="74" y="2"/>
                    </a:cubicBezTo>
                    <a:cubicBezTo>
                      <a:pt x="74" y="2"/>
                      <a:pt x="58" y="0"/>
                      <a:pt x="58" y="0"/>
                    </a:cubicBezTo>
                    <a:cubicBezTo>
                      <a:pt x="57" y="0"/>
                      <a:pt x="56" y="1"/>
                      <a:pt x="56" y="2"/>
                    </a:cubicBezTo>
                    <a:cubicBezTo>
                      <a:pt x="56" y="3"/>
                      <a:pt x="57" y="4"/>
                      <a:pt x="58" y="4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1"/>
                      <a:pt x="0" y="52"/>
                      <a:pt x="0" y="53"/>
                    </a:cubicBezTo>
                    <a:cubicBezTo>
                      <a:pt x="1" y="54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7F2615-E419-405B-8D50-0BC35C9A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62"/>
            <a:ext cx="11492632" cy="5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526FF6-93C0-4668-ABD6-DCA4644EF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2999" y="147594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50">
            <a:extLst>
              <a:ext uri="{FF2B5EF4-FFF2-40B4-BE49-F238E27FC236}">
                <a16:creationId xmlns:a16="http://schemas.microsoft.com/office/drawing/2014/main" id="{52083644-4C45-46F8-8A1B-166DD8A45EA2}"/>
              </a:ext>
            </a:extLst>
          </p:cNvPr>
          <p:cNvSpPr txBox="1"/>
          <p:nvPr/>
        </p:nvSpPr>
        <p:spPr>
          <a:xfrm>
            <a:off x="620778" y="2621161"/>
            <a:ext cx="17626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VGG19</a:t>
            </a:r>
          </a:p>
        </p:txBody>
      </p:sp>
      <p:sp>
        <p:nvSpPr>
          <p:cNvPr id="69" name="TextBox 48">
            <a:extLst>
              <a:ext uri="{FF2B5EF4-FFF2-40B4-BE49-F238E27FC236}">
                <a16:creationId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620776" y="3104257"/>
            <a:ext cx="4590128" cy="252376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0" dirty="0">
                <a:effectLst/>
              </a:rPr>
              <a:t>VGG19 is a variant of VGG model which in short consists of 19 layers ,16 convolution layers, 3 Fully connected layer, 5 MaxPool layers and 1 SoftMax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0" dirty="0">
                <a:effectLst/>
              </a:rPr>
              <a:t>The reason for choosing this model is because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 works best with large image data sets.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81" name="Freeform 23">
            <a:extLst>
              <a:ext uri="{FF2B5EF4-FFF2-40B4-BE49-F238E27FC236}">
                <a16:creationId xmlns:a16="http://schemas.microsoft.com/office/drawing/2014/main" id="{00561965-09F3-4742-8DEB-4E17691D8AF9}"/>
              </a:ext>
            </a:extLst>
          </p:cNvPr>
          <p:cNvSpPr>
            <a:spLocks noEditPoints="1"/>
          </p:cNvSpPr>
          <p:nvPr/>
        </p:nvSpPr>
        <p:spPr bwMode="auto">
          <a:xfrm>
            <a:off x="620777" y="1680431"/>
            <a:ext cx="703198" cy="706295"/>
          </a:xfrm>
          <a:custGeom>
            <a:avLst/>
            <a:gdLst>
              <a:gd name="T0" fmla="*/ 92 w 96"/>
              <a:gd name="T1" fmla="*/ 26 h 96"/>
              <a:gd name="T2" fmla="*/ 68 w 96"/>
              <a:gd name="T3" fmla="*/ 26 h 96"/>
              <a:gd name="T4" fmla="*/ 64 w 96"/>
              <a:gd name="T5" fmla="*/ 38 h 96"/>
              <a:gd name="T6" fmla="*/ 40 w 96"/>
              <a:gd name="T7" fmla="*/ 30 h 96"/>
              <a:gd name="T8" fmla="*/ 36 w 96"/>
              <a:gd name="T9" fmla="*/ 14 h 96"/>
              <a:gd name="T10" fmla="*/ 20 w 96"/>
              <a:gd name="T11" fmla="*/ 2 h 96"/>
              <a:gd name="T12" fmla="*/ 16 w 96"/>
              <a:gd name="T13" fmla="*/ 12 h 96"/>
              <a:gd name="T14" fmla="*/ 4 w 96"/>
              <a:gd name="T15" fmla="*/ 28 h 96"/>
              <a:gd name="T16" fmla="*/ 0 w 96"/>
              <a:gd name="T17" fmla="*/ 94 h 96"/>
              <a:gd name="T18" fmla="*/ 12 w 96"/>
              <a:gd name="T19" fmla="*/ 86 h 96"/>
              <a:gd name="T20" fmla="*/ 24 w 96"/>
              <a:gd name="T21" fmla="*/ 86 h 96"/>
              <a:gd name="T22" fmla="*/ 76 w 96"/>
              <a:gd name="T23" fmla="*/ 86 h 96"/>
              <a:gd name="T24" fmla="*/ 88 w 96"/>
              <a:gd name="T25" fmla="*/ 86 h 96"/>
              <a:gd name="T26" fmla="*/ 96 w 96"/>
              <a:gd name="T27" fmla="*/ 94 h 96"/>
              <a:gd name="T28" fmla="*/ 14 w 96"/>
              <a:gd name="T29" fmla="*/ 20 h 96"/>
              <a:gd name="T30" fmla="*/ 26 w 96"/>
              <a:gd name="T31" fmla="*/ 24 h 96"/>
              <a:gd name="T32" fmla="*/ 14 w 96"/>
              <a:gd name="T33" fmla="*/ 20 h 96"/>
              <a:gd name="T34" fmla="*/ 8 w 96"/>
              <a:gd name="T35" fmla="*/ 78 h 96"/>
              <a:gd name="T36" fmla="*/ 32 w 96"/>
              <a:gd name="T37" fmla="*/ 78 h 96"/>
              <a:gd name="T38" fmla="*/ 10 w 96"/>
              <a:gd name="T39" fmla="*/ 72 h 96"/>
              <a:gd name="T40" fmla="*/ 30 w 96"/>
              <a:gd name="T41" fmla="*/ 68 h 96"/>
              <a:gd name="T42" fmla="*/ 30 w 96"/>
              <a:gd name="T43" fmla="*/ 64 h 96"/>
              <a:gd name="T44" fmla="*/ 10 w 96"/>
              <a:gd name="T45" fmla="*/ 60 h 96"/>
              <a:gd name="T46" fmla="*/ 30 w 96"/>
              <a:gd name="T47" fmla="*/ 64 h 96"/>
              <a:gd name="T48" fmla="*/ 8 w 96"/>
              <a:gd name="T49" fmla="*/ 54 h 96"/>
              <a:gd name="T50" fmla="*/ 32 w 96"/>
              <a:gd name="T51" fmla="*/ 54 h 96"/>
              <a:gd name="T52" fmla="*/ 10 w 96"/>
              <a:gd name="T53" fmla="*/ 48 h 96"/>
              <a:gd name="T54" fmla="*/ 30 w 96"/>
              <a:gd name="T55" fmla="*/ 44 h 96"/>
              <a:gd name="T56" fmla="*/ 30 w 96"/>
              <a:gd name="T57" fmla="*/ 40 h 96"/>
              <a:gd name="T58" fmla="*/ 10 w 96"/>
              <a:gd name="T59" fmla="*/ 36 h 96"/>
              <a:gd name="T60" fmla="*/ 30 w 96"/>
              <a:gd name="T61" fmla="*/ 40 h 96"/>
              <a:gd name="T62" fmla="*/ 44 w 96"/>
              <a:gd name="T63" fmla="*/ 78 h 96"/>
              <a:gd name="T64" fmla="*/ 60 w 96"/>
              <a:gd name="T65" fmla="*/ 78 h 96"/>
              <a:gd name="T66" fmla="*/ 46 w 96"/>
              <a:gd name="T67" fmla="*/ 72 h 96"/>
              <a:gd name="T68" fmla="*/ 58 w 96"/>
              <a:gd name="T69" fmla="*/ 68 h 96"/>
              <a:gd name="T70" fmla="*/ 58 w 96"/>
              <a:gd name="T71" fmla="*/ 64 h 96"/>
              <a:gd name="T72" fmla="*/ 46 w 96"/>
              <a:gd name="T73" fmla="*/ 60 h 96"/>
              <a:gd name="T74" fmla="*/ 58 w 96"/>
              <a:gd name="T75" fmla="*/ 64 h 96"/>
              <a:gd name="T76" fmla="*/ 72 w 96"/>
              <a:gd name="T77" fmla="*/ 78 h 96"/>
              <a:gd name="T78" fmla="*/ 88 w 96"/>
              <a:gd name="T79" fmla="*/ 78 h 96"/>
              <a:gd name="T80" fmla="*/ 74 w 96"/>
              <a:gd name="T81" fmla="*/ 72 h 96"/>
              <a:gd name="T82" fmla="*/ 86 w 96"/>
              <a:gd name="T83" fmla="*/ 68 h 96"/>
              <a:gd name="T84" fmla="*/ 86 w 96"/>
              <a:gd name="T85" fmla="*/ 64 h 96"/>
              <a:gd name="T86" fmla="*/ 74 w 96"/>
              <a:gd name="T87" fmla="*/ 60 h 96"/>
              <a:gd name="T88" fmla="*/ 86 w 96"/>
              <a:gd name="T89" fmla="*/ 64 h 96"/>
              <a:gd name="T90" fmla="*/ 72 w 96"/>
              <a:gd name="T91" fmla="*/ 54 h 96"/>
              <a:gd name="T92" fmla="*/ 88 w 96"/>
              <a:gd name="T93" fmla="*/ 54 h 96"/>
              <a:gd name="T94" fmla="*/ 74 w 96"/>
              <a:gd name="T95" fmla="*/ 48 h 96"/>
              <a:gd name="T96" fmla="*/ 86 w 96"/>
              <a:gd name="T97" fmla="*/ 4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96">
                <a:moveTo>
                  <a:pt x="94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5"/>
                  <a:pt x="91" y="24"/>
                  <a:pt x="90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69" y="24"/>
                  <a:pt x="68" y="25"/>
                  <a:pt x="68" y="26"/>
                </a:cubicBezTo>
                <a:cubicBezTo>
                  <a:pt x="68" y="36"/>
                  <a:pt x="68" y="36"/>
                  <a:pt x="68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65" y="36"/>
                  <a:pt x="64" y="37"/>
                  <a:pt x="64" y="38"/>
                </a:cubicBezTo>
                <a:cubicBezTo>
                  <a:pt x="64" y="52"/>
                  <a:pt x="64" y="52"/>
                  <a:pt x="64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9"/>
                  <a:pt x="39" y="28"/>
                  <a:pt x="38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3"/>
                  <a:pt x="35" y="12"/>
                  <a:pt x="34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2"/>
                </a:cubicBezTo>
                <a:cubicBezTo>
                  <a:pt x="16" y="12"/>
                  <a:pt x="16" y="12"/>
                  <a:pt x="1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4" y="13"/>
                  <a:pt x="4" y="14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86"/>
                  <a:pt x="12" y="86"/>
                  <a:pt x="12" y="86"/>
                </a:cubicBezTo>
                <a:cubicBezTo>
                  <a:pt x="12" y="85"/>
                  <a:pt x="13" y="84"/>
                  <a:pt x="14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3" y="84"/>
                  <a:pt x="24" y="85"/>
                  <a:pt x="24" y="86"/>
                </a:cubicBezTo>
                <a:cubicBezTo>
                  <a:pt x="24" y="96"/>
                  <a:pt x="24" y="96"/>
                  <a:pt x="2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86"/>
                  <a:pt x="76" y="86"/>
                  <a:pt x="76" y="86"/>
                </a:cubicBezTo>
                <a:cubicBezTo>
                  <a:pt x="76" y="85"/>
                  <a:pt x="77" y="84"/>
                  <a:pt x="78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7" y="84"/>
                  <a:pt x="88" y="85"/>
                  <a:pt x="88" y="86"/>
                </a:cubicBezTo>
                <a:cubicBezTo>
                  <a:pt x="88" y="96"/>
                  <a:pt x="88" y="96"/>
                  <a:pt x="88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38"/>
                  <a:pt x="96" y="38"/>
                  <a:pt x="96" y="38"/>
                </a:cubicBezTo>
                <a:cubicBezTo>
                  <a:pt x="96" y="37"/>
                  <a:pt x="95" y="36"/>
                  <a:pt x="94" y="36"/>
                </a:cubicBezTo>
                <a:close/>
                <a:moveTo>
                  <a:pt x="14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7" y="20"/>
                  <a:pt x="28" y="21"/>
                  <a:pt x="28" y="22"/>
                </a:cubicBezTo>
                <a:cubicBezTo>
                  <a:pt x="28" y="23"/>
                  <a:pt x="27" y="24"/>
                  <a:pt x="26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2" y="23"/>
                  <a:pt x="12" y="22"/>
                </a:cubicBezTo>
                <a:cubicBezTo>
                  <a:pt x="12" y="21"/>
                  <a:pt x="13" y="20"/>
                  <a:pt x="14" y="20"/>
                </a:cubicBezTo>
                <a:close/>
                <a:moveTo>
                  <a:pt x="3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9" y="80"/>
                  <a:pt x="8" y="79"/>
                  <a:pt x="8" y="78"/>
                </a:cubicBezTo>
                <a:cubicBezTo>
                  <a:pt x="8" y="77"/>
                  <a:pt x="9" y="76"/>
                  <a:pt x="1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1" y="76"/>
                  <a:pt x="32" y="77"/>
                  <a:pt x="32" y="78"/>
                </a:cubicBezTo>
                <a:cubicBezTo>
                  <a:pt x="32" y="79"/>
                  <a:pt x="31" y="80"/>
                  <a:pt x="30" y="80"/>
                </a:cubicBezTo>
                <a:close/>
                <a:moveTo>
                  <a:pt x="30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9" y="72"/>
                  <a:pt x="8" y="71"/>
                  <a:pt x="8" y="70"/>
                </a:cubicBezTo>
                <a:cubicBezTo>
                  <a:pt x="8" y="69"/>
                  <a:pt x="9" y="68"/>
                  <a:pt x="1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1" y="68"/>
                  <a:pt x="32" y="69"/>
                  <a:pt x="32" y="70"/>
                </a:cubicBezTo>
                <a:cubicBezTo>
                  <a:pt x="32" y="71"/>
                  <a:pt x="31" y="72"/>
                  <a:pt x="30" y="72"/>
                </a:cubicBezTo>
                <a:close/>
                <a:moveTo>
                  <a:pt x="30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8" y="63"/>
                  <a:pt x="8" y="62"/>
                </a:cubicBezTo>
                <a:cubicBezTo>
                  <a:pt x="8" y="61"/>
                  <a:pt x="9" y="60"/>
                  <a:pt x="1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0"/>
                  <a:pt x="32" y="61"/>
                  <a:pt x="32" y="62"/>
                </a:cubicBezTo>
                <a:cubicBezTo>
                  <a:pt x="32" y="63"/>
                  <a:pt x="31" y="64"/>
                  <a:pt x="30" y="64"/>
                </a:cubicBezTo>
                <a:close/>
                <a:moveTo>
                  <a:pt x="3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9" y="56"/>
                  <a:pt x="8" y="55"/>
                  <a:pt x="8" y="54"/>
                </a:cubicBezTo>
                <a:cubicBezTo>
                  <a:pt x="8" y="53"/>
                  <a:pt x="9" y="52"/>
                  <a:pt x="1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52"/>
                  <a:pt x="32" y="53"/>
                  <a:pt x="32" y="54"/>
                </a:cubicBezTo>
                <a:cubicBezTo>
                  <a:pt x="32" y="55"/>
                  <a:pt x="31" y="56"/>
                  <a:pt x="30" y="56"/>
                </a:cubicBezTo>
                <a:close/>
                <a:moveTo>
                  <a:pt x="30" y="48"/>
                </a:move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8" y="47"/>
                  <a:pt x="8" y="46"/>
                </a:cubicBezTo>
                <a:cubicBezTo>
                  <a:pt x="8" y="45"/>
                  <a:pt x="9" y="44"/>
                  <a:pt x="1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2" y="45"/>
                  <a:pt x="32" y="46"/>
                </a:cubicBezTo>
                <a:cubicBezTo>
                  <a:pt x="32" y="47"/>
                  <a:pt x="31" y="48"/>
                  <a:pt x="30" y="48"/>
                </a:cubicBezTo>
                <a:close/>
                <a:moveTo>
                  <a:pt x="30" y="40"/>
                </a:moveTo>
                <a:cubicBezTo>
                  <a:pt x="10" y="40"/>
                  <a:pt x="10" y="40"/>
                  <a:pt x="10" y="40"/>
                </a:cubicBezTo>
                <a:cubicBezTo>
                  <a:pt x="9" y="40"/>
                  <a:pt x="8" y="39"/>
                  <a:pt x="8" y="38"/>
                </a:cubicBezTo>
                <a:cubicBezTo>
                  <a:pt x="8" y="37"/>
                  <a:pt x="9" y="36"/>
                  <a:pt x="1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1" y="36"/>
                  <a:pt x="32" y="37"/>
                  <a:pt x="32" y="38"/>
                </a:cubicBezTo>
                <a:cubicBezTo>
                  <a:pt x="32" y="39"/>
                  <a:pt x="31" y="40"/>
                  <a:pt x="30" y="40"/>
                </a:cubicBezTo>
                <a:close/>
                <a:moveTo>
                  <a:pt x="58" y="80"/>
                </a:moveTo>
                <a:cubicBezTo>
                  <a:pt x="46" y="80"/>
                  <a:pt x="46" y="80"/>
                  <a:pt x="46" y="80"/>
                </a:cubicBezTo>
                <a:cubicBezTo>
                  <a:pt x="45" y="80"/>
                  <a:pt x="44" y="79"/>
                  <a:pt x="44" y="78"/>
                </a:cubicBezTo>
                <a:cubicBezTo>
                  <a:pt x="44" y="77"/>
                  <a:pt x="45" y="76"/>
                  <a:pt x="46" y="76"/>
                </a:cubicBezTo>
                <a:cubicBezTo>
                  <a:pt x="58" y="76"/>
                  <a:pt x="58" y="76"/>
                  <a:pt x="58" y="76"/>
                </a:cubicBezTo>
                <a:cubicBezTo>
                  <a:pt x="59" y="76"/>
                  <a:pt x="60" y="77"/>
                  <a:pt x="60" y="78"/>
                </a:cubicBezTo>
                <a:cubicBezTo>
                  <a:pt x="60" y="79"/>
                  <a:pt x="59" y="80"/>
                  <a:pt x="58" y="80"/>
                </a:cubicBezTo>
                <a:close/>
                <a:moveTo>
                  <a:pt x="58" y="72"/>
                </a:moveTo>
                <a:cubicBezTo>
                  <a:pt x="46" y="72"/>
                  <a:pt x="46" y="72"/>
                  <a:pt x="46" y="72"/>
                </a:cubicBezTo>
                <a:cubicBezTo>
                  <a:pt x="45" y="72"/>
                  <a:pt x="44" y="71"/>
                  <a:pt x="44" y="70"/>
                </a:cubicBezTo>
                <a:cubicBezTo>
                  <a:pt x="44" y="69"/>
                  <a:pt x="45" y="68"/>
                  <a:pt x="46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60" y="69"/>
                  <a:pt x="60" y="70"/>
                </a:cubicBezTo>
                <a:cubicBezTo>
                  <a:pt x="60" y="71"/>
                  <a:pt x="59" y="72"/>
                  <a:pt x="58" y="72"/>
                </a:cubicBezTo>
                <a:close/>
                <a:moveTo>
                  <a:pt x="58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5" y="64"/>
                  <a:pt x="44" y="63"/>
                  <a:pt x="44" y="62"/>
                </a:cubicBezTo>
                <a:cubicBezTo>
                  <a:pt x="44" y="61"/>
                  <a:pt x="45" y="60"/>
                  <a:pt x="46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9" y="60"/>
                  <a:pt x="60" y="61"/>
                  <a:pt x="60" y="62"/>
                </a:cubicBezTo>
                <a:cubicBezTo>
                  <a:pt x="60" y="63"/>
                  <a:pt x="59" y="64"/>
                  <a:pt x="58" y="64"/>
                </a:cubicBezTo>
                <a:close/>
                <a:moveTo>
                  <a:pt x="86" y="80"/>
                </a:moveTo>
                <a:cubicBezTo>
                  <a:pt x="74" y="80"/>
                  <a:pt x="74" y="80"/>
                  <a:pt x="74" y="80"/>
                </a:cubicBezTo>
                <a:cubicBezTo>
                  <a:pt x="73" y="80"/>
                  <a:pt x="72" y="79"/>
                  <a:pt x="72" y="78"/>
                </a:cubicBezTo>
                <a:cubicBezTo>
                  <a:pt x="72" y="77"/>
                  <a:pt x="73" y="76"/>
                  <a:pt x="74" y="76"/>
                </a:cubicBezTo>
                <a:cubicBezTo>
                  <a:pt x="86" y="76"/>
                  <a:pt x="86" y="76"/>
                  <a:pt x="86" y="76"/>
                </a:cubicBezTo>
                <a:cubicBezTo>
                  <a:pt x="87" y="76"/>
                  <a:pt x="88" y="77"/>
                  <a:pt x="88" y="78"/>
                </a:cubicBezTo>
                <a:cubicBezTo>
                  <a:pt x="88" y="79"/>
                  <a:pt x="87" y="80"/>
                  <a:pt x="86" y="80"/>
                </a:cubicBezTo>
                <a:close/>
                <a:moveTo>
                  <a:pt x="86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1"/>
                  <a:pt x="72" y="70"/>
                </a:cubicBezTo>
                <a:cubicBezTo>
                  <a:pt x="72" y="69"/>
                  <a:pt x="73" y="68"/>
                  <a:pt x="74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7" y="68"/>
                  <a:pt x="88" y="69"/>
                  <a:pt x="88" y="70"/>
                </a:cubicBezTo>
                <a:cubicBezTo>
                  <a:pt x="88" y="71"/>
                  <a:pt x="87" y="72"/>
                  <a:pt x="86" y="72"/>
                </a:cubicBezTo>
                <a:close/>
                <a:moveTo>
                  <a:pt x="86" y="64"/>
                </a:moveTo>
                <a:cubicBezTo>
                  <a:pt x="74" y="64"/>
                  <a:pt x="74" y="64"/>
                  <a:pt x="74" y="64"/>
                </a:cubicBezTo>
                <a:cubicBezTo>
                  <a:pt x="73" y="64"/>
                  <a:pt x="72" y="63"/>
                  <a:pt x="72" y="62"/>
                </a:cubicBezTo>
                <a:cubicBezTo>
                  <a:pt x="72" y="61"/>
                  <a:pt x="73" y="60"/>
                  <a:pt x="74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87" y="60"/>
                  <a:pt x="88" y="61"/>
                  <a:pt x="88" y="62"/>
                </a:cubicBezTo>
                <a:cubicBezTo>
                  <a:pt x="88" y="63"/>
                  <a:pt x="87" y="64"/>
                  <a:pt x="86" y="64"/>
                </a:cubicBezTo>
                <a:close/>
                <a:moveTo>
                  <a:pt x="86" y="56"/>
                </a:moveTo>
                <a:cubicBezTo>
                  <a:pt x="74" y="56"/>
                  <a:pt x="74" y="56"/>
                  <a:pt x="74" y="56"/>
                </a:cubicBezTo>
                <a:cubicBezTo>
                  <a:pt x="73" y="56"/>
                  <a:pt x="72" y="55"/>
                  <a:pt x="72" y="54"/>
                </a:cubicBezTo>
                <a:cubicBezTo>
                  <a:pt x="72" y="53"/>
                  <a:pt x="73" y="52"/>
                  <a:pt x="74" y="52"/>
                </a:cubicBezTo>
                <a:cubicBezTo>
                  <a:pt x="86" y="52"/>
                  <a:pt x="86" y="52"/>
                  <a:pt x="86" y="52"/>
                </a:cubicBezTo>
                <a:cubicBezTo>
                  <a:pt x="87" y="52"/>
                  <a:pt x="88" y="53"/>
                  <a:pt x="88" y="54"/>
                </a:cubicBezTo>
                <a:cubicBezTo>
                  <a:pt x="88" y="55"/>
                  <a:pt x="87" y="56"/>
                  <a:pt x="86" y="56"/>
                </a:cubicBezTo>
                <a:close/>
                <a:moveTo>
                  <a:pt x="86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3" y="48"/>
                  <a:pt x="72" y="47"/>
                  <a:pt x="72" y="46"/>
                </a:cubicBezTo>
                <a:cubicBezTo>
                  <a:pt x="72" y="45"/>
                  <a:pt x="73" y="44"/>
                  <a:pt x="74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44"/>
                  <a:pt x="88" y="45"/>
                  <a:pt x="88" y="46"/>
                </a:cubicBezTo>
                <a:cubicBezTo>
                  <a:pt x="88" y="47"/>
                  <a:pt x="87" y="48"/>
                  <a:pt x="86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Rectangle 34">
            <a:extLst>
              <a:ext uri="{FF2B5EF4-FFF2-40B4-BE49-F238E27FC236}">
                <a16:creationId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81780-BD5B-4AFB-B074-340DAF2FE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57" y="1553294"/>
            <a:ext cx="1256815" cy="980208"/>
          </a:xfrm>
          <a:prstGeom prst="rect">
            <a:avLst/>
          </a:prstGeom>
        </p:spPr>
      </p:pic>
      <p:pic>
        <p:nvPicPr>
          <p:cNvPr id="13" name="Picture 2" descr="Coping with a brain tumor | MD Anderson Cancer Center">
            <a:extLst>
              <a:ext uri="{FF2B5EF4-FFF2-40B4-BE49-F238E27FC236}">
                <a16:creationId xmlns:a16="http://schemas.microsoft.com/office/drawing/2014/main" id="{B6E497F5-9439-4833-9F48-DA06546E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75" y="276371"/>
            <a:ext cx="4590128" cy="49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234852" y="192146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B399E3-31DF-49D3-B858-F8F109171C56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94E2DD-4F38-4D2A-97E5-5D7467AA1DE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27EDD55-11E4-4AC6-ADAB-3087A724F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11687"/>
              </p:ext>
            </p:extLst>
          </p:nvPr>
        </p:nvGraphicFramePr>
        <p:xfrm>
          <a:off x="1237274" y="1132788"/>
          <a:ext cx="932355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78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4661778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4248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Epoch 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Train on 2870 samples, validate on 394 samples Epoch 1/5 2870/2870 [==============================] - 2455s 855ms/step - loss: 0.6802 - accuracy: 0.7341 - </a:t>
                      </a:r>
                      <a:r>
                        <a:rPr lang="en-AU" dirty="0" err="1"/>
                        <a:t>val_loss</a:t>
                      </a:r>
                      <a:r>
                        <a:rPr lang="en-AU" dirty="0"/>
                        <a:t>: 1.3042 -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: 0.5228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16497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Epoch 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Epoch 00001: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 improved from -inf to 0.52284, saving model to effnet.h5 Epoch 2/5 2870/2870 [==============================] - 3413s 1s/step - loss: 0.2303 - accuracy: 0.9261 - </a:t>
                      </a:r>
                      <a:r>
                        <a:rPr lang="en-AU" dirty="0" err="1"/>
                        <a:t>val_loss</a:t>
                      </a:r>
                      <a:r>
                        <a:rPr lang="en-AU" dirty="0"/>
                        <a:t>: 1.1450 -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: 0.6904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70356"/>
                  </a:ext>
                </a:extLst>
              </a:tr>
              <a:tr h="16497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Epoch 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Epoch 00002: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 improved from 0.52284 to 0.69036, saving model to effnet.h5 Epoch 3/5 2870/2870 [==============================] - 3131s 1s/step - loss: 0.0997 - accuracy: 0.9728 - </a:t>
                      </a:r>
                      <a:r>
                        <a:rPr lang="en-AU" dirty="0" err="1"/>
                        <a:t>val_loss</a:t>
                      </a:r>
                      <a:r>
                        <a:rPr lang="en-AU" dirty="0"/>
                        <a:t>: 1.2586 -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: 0.7234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715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67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234852" y="192146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B399E3-31DF-49D3-B858-F8F109171C56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94E2DD-4F38-4D2A-97E5-5D7467AA1DEC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27EDD55-11E4-4AC6-ADAB-3087A724F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848529"/>
              </p:ext>
            </p:extLst>
          </p:nvPr>
        </p:nvGraphicFramePr>
        <p:xfrm>
          <a:off x="1283484" y="258496"/>
          <a:ext cx="8592036" cy="6336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018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4296018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</a:tblGrid>
              <a:tr h="2209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5387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Epoch 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Epoch 00003: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 improved from 0.69036 to 0.72335, saving model to effnet.h5 Epoch 4/5 2870/2870 [==============================] - 2679s 933ms/step - loss: 0.0467 - accuracy: 0.9906 - </a:t>
                      </a:r>
                      <a:r>
                        <a:rPr lang="en-AU" dirty="0" err="1"/>
                        <a:t>val_loss</a:t>
                      </a:r>
                      <a:r>
                        <a:rPr lang="en-AU" dirty="0"/>
                        <a:t>: 1.2848 -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: 0.7563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1703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Epoch 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Epoch 00004: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 improved from 0.72335 to 0.75635, saving model to effnet.h5 Epoch 5/5 2870/2870 [==============================] - 2772s 966ms/step - loss: 0.0275 - accuracy: 0.9927 - </a:t>
                      </a:r>
                      <a:r>
                        <a:rPr lang="en-AU" dirty="0" err="1"/>
                        <a:t>val_loss</a:t>
                      </a:r>
                      <a:r>
                        <a:rPr lang="en-AU" dirty="0"/>
                        <a:t>: 1.2354 -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: 0.7665 </a:t>
                      </a:r>
                      <a:br>
                        <a:rPr lang="en-AU" dirty="0"/>
                      </a:b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70356"/>
                  </a:ext>
                </a:extLst>
              </a:tr>
              <a:tr h="17036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Validation Accuracy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Epoch 00005: </a:t>
                      </a:r>
                      <a:r>
                        <a:rPr lang="en-AU" dirty="0" err="1"/>
                        <a:t>val_accuracy</a:t>
                      </a:r>
                      <a:r>
                        <a:rPr lang="en-AU" dirty="0"/>
                        <a:t> improved from 0.75635 to 0.76650, saving model to effnet.h5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715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76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257235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Model Validation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B399E3-31DF-49D3-B858-F8F109171C56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94E2DD-4F38-4D2A-97E5-5D7467AA1DEC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01715"/>
              </p:ext>
            </p:extLst>
          </p:nvPr>
        </p:nvGraphicFramePr>
        <p:xfrm>
          <a:off x="596002" y="1209776"/>
          <a:ext cx="10260684" cy="3965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3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5130342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</a:tblGrid>
              <a:tr h="6704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9543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Validation Loss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Validation Loss: 1.2353701438508966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Validation 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0.7664974331855774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394/394 [==============================] - 109s 277ms/step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46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7082970" y="1"/>
            <a:ext cx="5109029" cy="869388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Model Evaluation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5/1/2021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E23D3EA-191D-4E72-BD63-2CD80A6B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69"/>
            <a:ext cx="1192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258496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B399E3-31DF-49D3-B858-F8F109171C56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94E2DD-4F38-4D2A-97E5-5D7467AA1DEC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52176"/>
              </p:ext>
            </p:extLst>
          </p:nvPr>
        </p:nvGraphicFramePr>
        <p:xfrm>
          <a:off x="514350" y="1209776"/>
          <a:ext cx="10269765" cy="3352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953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2053953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2053953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2053953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2053953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6704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 score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Glioma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1.00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0.26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0.41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Meningioma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0.64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0.99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r>
                        <a:rPr lang="en-AU" dirty="0"/>
                        <a:t>7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0.78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No Tumor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0.78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1.00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0.88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Pituatary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1.00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0.77 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r>
                        <a:rPr lang="en-AU" dirty="0"/>
                        <a:t>7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0.87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62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74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7082970" y="1"/>
            <a:ext cx="5109029" cy="869388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Results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5/1/2021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BD70C3E-584C-4AD4-B173-6C022540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3" y="136525"/>
            <a:ext cx="1081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98BAF20-4A16-447D-82AF-B00D74FDE7E9}"/>
              </a:ext>
            </a:extLst>
          </p:cNvPr>
          <p:cNvSpPr/>
          <p:nvPr/>
        </p:nvSpPr>
        <p:spPr>
          <a:xfrm flipV="1">
            <a:off x="-27832" y="6007100"/>
            <a:ext cx="1184981" cy="849168"/>
          </a:xfrm>
          <a:custGeom>
            <a:avLst/>
            <a:gdLst>
              <a:gd name="connsiteX0" fmla="*/ 1176592 w 1184981"/>
              <a:gd name="connsiteY0" fmla="*/ 849112 h 849168"/>
              <a:gd name="connsiteX1" fmla="*/ 1184981 w 1184981"/>
              <a:gd name="connsiteY1" fmla="*/ 794657 h 849168"/>
              <a:gd name="connsiteX2" fmla="*/ 1184981 w 1184981"/>
              <a:gd name="connsiteY2" fmla="*/ 1476 h 849168"/>
              <a:gd name="connsiteX3" fmla="*/ 0 w 1184981"/>
              <a:gd name="connsiteY3" fmla="*/ 0 h 849168"/>
              <a:gd name="connsiteX4" fmla="*/ 0 w 1184981"/>
              <a:gd name="connsiteY4" fmla="*/ 544469 h 849168"/>
              <a:gd name="connsiteX5" fmla="*/ 59549 w 1184981"/>
              <a:gd name="connsiteY5" fmla="*/ 545886 h 849168"/>
              <a:gd name="connsiteX6" fmla="*/ 226860 w 1184981"/>
              <a:gd name="connsiteY6" fmla="*/ 544454 h 849168"/>
              <a:gd name="connsiteX7" fmla="*/ 1176592 w 1184981"/>
              <a:gd name="connsiteY7" fmla="*/ 849112 h 84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981" h="849168">
                <a:moveTo>
                  <a:pt x="1176592" y="849112"/>
                </a:moveTo>
                <a:cubicBezTo>
                  <a:pt x="1184097" y="850234"/>
                  <a:pt x="1184940" y="834731"/>
                  <a:pt x="1184981" y="794657"/>
                </a:cubicBezTo>
                <a:lnTo>
                  <a:pt x="1184981" y="1476"/>
                </a:lnTo>
                <a:lnTo>
                  <a:pt x="0" y="0"/>
                </a:lnTo>
                <a:lnTo>
                  <a:pt x="0" y="544469"/>
                </a:lnTo>
                <a:lnTo>
                  <a:pt x="59549" y="545886"/>
                </a:lnTo>
                <a:cubicBezTo>
                  <a:pt x="112733" y="546255"/>
                  <a:pt x="168429" y="545781"/>
                  <a:pt x="226860" y="544454"/>
                </a:cubicBezTo>
                <a:cubicBezTo>
                  <a:pt x="986458" y="527196"/>
                  <a:pt x="1144073" y="844249"/>
                  <a:pt x="1176592" y="84911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id="{155DC282-20F4-415C-BFD1-CC8145E87C90}"/>
              </a:ext>
            </a:extLst>
          </p:cNvPr>
          <p:cNvSpPr/>
          <p:nvPr/>
        </p:nvSpPr>
        <p:spPr>
          <a:xfrm flipH="1" flipV="1">
            <a:off x="3695700" y="6007100"/>
            <a:ext cx="2575938" cy="850900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605342" y="52533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8C45E-8FA0-4167-B280-478FCF9C9782}"/>
              </a:ext>
            </a:extLst>
          </p:cNvPr>
          <p:cNvSpPr/>
          <p:nvPr/>
        </p:nvSpPr>
        <p:spPr>
          <a:xfrm>
            <a:off x="2841523" y="806246"/>
            <a:ext cx="9350477" cy="845574"/>
          </a:xfrm>
          <a:prstGeom prst="rect">
            <a:avLst/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FA55B-06B3-4979-8714-3ECB2AA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387" y="841227"/>
            <a:ext cx="4965291" cy="7756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CD5F5-799E-4D89-82A7-3A5DDDC6F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D8F474B-1150-494F-9BEB-289ACC4F2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08" b="98219" l="9939" r="95997">
                        <a14:foregroundMark x1="76507" y1="12250" x2="79350" y2="6255"/>
                        <a14:foregroundMark x1="79350" y1="6255" x2="80168" y2="5951"/>
                        <a14:foregroundMark x1="77826" y1="11772" x2="78531" y2="10165"/>
                        <a14:foregroundMark x1="79145" y1="37315" x2="78053" y2="41790"/>
                        <a14:foregroundMark x1="88833" y1="43267" x2="92245" y2="48306"/>
                        <a14:foregroundMark x1="92245" y1="48306" x2="93609" y2="54170"/>
                        <a14:foregroundMark x1="83693" y1="74935" x2="83693" y2="71937"/>
                        <a14:foregroundMark x1="95793" y1="60295" x2="96020" y2="68636"/>
                        <a14:foregroundMark x1="77758" y1="85838" x2="78599" y2="98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92"/>
          <a:stretch/>
        </p:blipFill>
        <p:spPr>
          <a:xfrm>
            <a:off x="191242" y="94367"/>
            <a:ext cx="4665893" cy="67636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3AF1DA8-2D4F-48A8-9C59-2ABC51E61DA0}"/>
              </a:ext>
            </a:extLst>
          </p:cNvPr>
          <p:cNvGrpSpPr/>
          <p:nvPr/>
        </p:nvGrpSpPr>
        <p:grpSpPr>
          <a:xfrm>
            <a:off x="11233702" y="983226"/>
            <a:ext cx="489458" cy="491614"/>
            <a:chOff x="9161463" y="2163763"/>
            <a:chExt cx="360363" cy="361950"/>
          </a:xfrm>
          <a:solidFill>
            <a:schemeClr val="bg1"/>
          </a:solidFill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B8139E16-D857-4A41-AAB5-B9BAC40B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2209801"/>
              <a:ext cx="46038" cy="217488"/>
            </a:xfrm>
            <a:custGeom>
              <a:avLst/>
              <a:gdLst>
                <a:gd name="T0" fmla="*/ 12 w 12"/>
                <a:gd name="T1" fmla="*/ 2 h 58"/>
                <a:gd name="T2" fmla="*/ 10 w 12"/>
                <a:gd name="T3" fmla="*/ 0 h 58"/>
                <a:gd name="T4" fmla="*/ 0 w 12"/>
                <a:gd name="T5" fmla="*/ 0 h 58"/>
                <a:gd name="T6" fmla="*/ 0 w 12"/>
                <a:gd name="T7" fmla="*/ 12 h 58"/>
                <a:gd name="T8" fmla="*/ 0 w 12"/>
                <a:gd name="T9" fmla="*/ 18 h 58"/>
                <a:gd name="T10" fmla="*/ 0 w 12"/>
                <a:gd name="T11" fmla="*/ 58 h 58"/>
                <a:gd name="T12" fmla="*/ 12 w 12"/>
                <a:gd name="T13" fmla="*/ 46 h 58"/>
                <a:gd name="T14" fmla="*/ 12 w 12"/>
                <a:gd name="T1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46"/>
                    <a:pt x="12" y="46"/>
                    <a:pt x="12" y="46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D547A117-C25B-4AEB-B2C9-74A085C46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2209801"/>
              <a:ext cx="187325" cy="285750"/>
            </a:xfrm>
            <a:custGeom>
              <a:avLst/>
              <a:gdLst>
                <a:gd name="T0" fmla="*/ 49 w 50"/>
                <a:gd name="T1" fmla="*/ 64 h 76"/>
                <a:gd name="T2" fmla="*/ 50 w 50"/>
                <a:gd name="T3" fmla="*/ 64 h 76"/>
                <a:gd name="T4" fmla="*/ 12 w 50"/>
                <a:gd name="T5" fmla="*/ 64 h 76"/>
                <a:gd name="T6" fmla="*/ 12 w 50"/>
                <a:gd name="T7" fmla="*/ 18 h 76"/>
                <a:gd name="T8" fmla="*/ 12 w 50"/>
                <a:gd name="T9" fmla="*/ 12 h 76"/>
                <a:gd name="T10" fmla="*/ 12 w 50"/>
                <a:gd name="T11" fmla="*/ 0 h 76"/>
                <a:gd name="T12" fmla="*/ 2 w 50"/>
                <a:gd name="T13" fmla="*/ 0 h 76"/>
                <a:gd name="T14" fmla="*/ 0 w 50"/>
                <a:gd name="T15" fmla="*/ 2 h 76"/>
                <a:gd name="T16" fmla="*/ 0 w 50"/>
                <a:gd name="T17" fmla="*/ 66 h 76"/>
                <a:gd name="T18" fmla="*/ 10 w 50"/>
                <a:gd name="T19" fmla="*/ 76 h 76"/>
                <a:gd name="T20" fmla="*/ 45 w 50"/>
                <a:gd name="T21" fmla="*/ 76 h 76"/>
                <a:gd name="T22" fmla="*/ 49 w 50"/>
                <a:gd name="T23" fmla="*/ 65 h 76"/>
                <a:gd name="T24" fmla="*/ 49 w 50"/>
                <a:gd name="T25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6">
                  <a:moveTo>
                    <a:pt x="49" y="64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C78C8C6E-AA7E-4FFE-AD0B-FB890E851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298701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288712C-BB20-4467-B0A8-5403513A4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2886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0E041EA8-F966-43EA-B1AB-EE0FD24D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59026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>
              <a:extLst>
                <a:ext uri="{FF2B5EF4-FFF2-40B4-BE49-F238E27FC236}">
                  <a16:creationId xmlns:a16="http://schemas.microsoft.com/office/drawing/2014/main" id="{CE5B3C5D-8FB7-45D2-A784-97AC1E2F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89188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12A97530-9913-429B-8464-31F1FFCD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2163763"/>
              <a:ext cx="134938" cy="104775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id="{0E253B7C-E25B-4BAA-B825-84AED272E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20 w 20"/>
                <a:gd name="T13" fmla="*/ 12 h 20"/>
                <a:gd name="T14" fmla="*/ 19 w 20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id="{8908649D-D8A3-49FF-AC2D-6DC4C8463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2468563"/>
              <a:ext cx="57150" cy="57150"/>
            </a:xfrm>
            <a:custGeom>
              <a:avLst/>
              <a:gdLst>
                <a:gd name="T0" fmla="*/ 2 w 15"/>
                <a:gd name="T1" fmla="*/ 7 h 15"/>
                <a:gd name="T2" fmla="*/ 2 w 15"/>
                <a:gd name="T3" fmla="*/ 7 h 15"/>
                <a:gd name="T4" fmla="*/ 0 w 15"/>
                <a:gd name="T5" fmla="*/ 12 h 15"/>
                <a:gd name="T6" fmla="*/ 1 w 15"/>
                <a:gd name="T7" fmla="*/ 14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  <a:gd name="T14" fmla="*/ 2 w 15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id="{2F45B535-53C4-4BB3-9A43-B6518F2F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2382838"/>
              <a:ext cx="119063" cy="120650"/>
            </a:xfrm>
            <a:custGeom>
              <a:avLst/>
              <a:gdLst>
                <a:gd name="T0" fmla="*/ 0 w 75"/>
                <a:gd name="T1" fmla="*/ 45 h 76"/>
                <a:gd name="T2" fmla="*/ 30 w 75"/>
                <a:gd name="T3" fmla="*/ 76 h 76"/>
                <a:gd name="T4" fmla="*/ 75 w 75"/>
                <a:gd name="T5" fmla="*/ 30 h 76"/>
                <a:gd name="T6" fmla="*/ 45 w 75"/>
                <a:gd name="T7" fmla="*/ 0 h 76"/>
                <a:gd name="T8" fmla="*/ 0 w 75"/>
                <a:gd name="T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0" y="45"/>
                  </a:moveTo>
                  <a:lnTo>
                    <a:pt x="30" y="76"/>
                  </a:lnTo>
                  <a:lnTo>
                    <a:pt x="75" y="30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81B9E-329C-48FF-B68C-0714AF5FD970}"/>
              </a:ext>
            </a:extLst>
          </p:cNvPr>
          <p:cNvGrpSpPr/>
          <p:nvPr/>
        </p:nvGrpSpPr>
        <p:grpSpPr>
          <a:xfrm>
            <a:off x="4911725" y="2137697"/>
            <a:ext cx="6670676" cy="430887"/>
            <a:chOff x="4911725" y="2108610"/>
            <a:chExt cx="6670676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6F9627-DD2A-418F-9FB1-59EDA3AF076F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We can conclude from our analysis that we are able to determine the classes of tumors with 77 percent Accuracy.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C4FD4E-5B61-4F64-A78C-FA633DC9A8A4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2826D37-A47D-438A-B760-3A83D823772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8BD42D57-AD82-4318-98AA-6CA5DE0E9969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0C42278B-1FBB-45F7-8F1B-0F911C6CC342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0AE614F-FA75-4779-8DE4-E62ECDBDA351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0358DE-7FE0-4DA0-B97F-BC9A33E2283C}"/>
              </a:ext>
            </a:extLst>
          </p:cNvPr>
          <p:cNvGrpSpPr/>
          <p:nvPr/>
        </p:nvGrpSpPr>
        <p:grpSpPr>
          <a:xfrm>
            <a:off x="4911725" y="2935955"/>
            <a:ext cx="6670676" cy="430887"/>
            <a:chOff x="4911725" y="2092737"/>
            <a:chExt cx="6670676" cy="4308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00DC46-1CB6-4F28-A173-A6D4E8539FF7}"/>
                </a:ext>
              </a:extLst>
            </p:cNvPr>
            <p:cNvSpPr/>
            <p:nvPr/>
          </p:nvSpPr>
          <p:spPr>
            <a:xfrm>
              <a:off x="5435600" y="2092737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This demonstrates  that the VG19 model is a good model to build conventional neural networks for this data set.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AC496F-DD91-4DA1-8BE4-284283E9A515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6B42B2-8F72-46B4-BB6B-56514B097A0F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id="{B5BC2749-8958-470C-B99A-6BD4BEE25600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6C44C614-2C6C-44BB-9B27-C97A1E92145D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037CBF3-F247-498F-8DD7-5910803D20F5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7FAB7B-0366-450D-A4A9-06073DBD8A80}"/>
              </a:ext>
            </a:extLst>
          </p:cNvPr>
          <p:cNvGrpSpPr/>
          <p:nvPr/>
        </p:nvGrpSpPr>
        <p:grpSpPr>
          <a:xfrm>
            <a:off x="4911725" y="3767580"/>
            <a:ext cx="6696076" cy="743141"/>
            <a:chOff x="4911725" y="2171653"/>
            <a:chExt cx="6696076" cy="74314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0A8568-9E0A-4D6C-AF7C-A779549C350A}"/>
                </a:ext>
              </a:extLst>
            </p:cNvPr>
            <p:cNvSpPr/>
            <p:nvPr/>
          </p:nvSpPr>
          <p:spPr>
            <a:xfrm>
              <a:off x="5461000" y="2268463"/>
              <a:ext cx="6146801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The limitations of  the model is that VG19 requests a lot of memory. It takes  4-5 hours  to conduct 5 epochs. So conducting 10 – 15 epoch’s will yield better result as the model was improving during each epoch but will take 12 hours 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12686E-0DAC-4468-A035-77BCC7E844E7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2E004BC-6894-4C2B-A070-45859714BEC7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id="{1221C558-72F7-4D22-A66A-F63D62602B48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ED17C36D-5E53-4F18-BBD4-86A51BA63B2E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2EBF2114-E17C-48B3-985C-14D1CBBE0A8A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78B2A0-E042-43F3-B80E-0C9868058C5D}"/>
              </a:ext>
            </a:extLst>
          </p:cNvPr>
          <p:cNvGrpSpPr/>
          <p:nvPr/>
        </p:nvGrpSpPr>
        <p:grpSpPr>
          <a:xfrm>
            <a:off x="4911725" y="4643133"/>
            <a:ext cx="6700757" cy="743142"/>
            <a:chOff x="4911725" y="2171653"/>
            <a:chExt cx="6700757" cy="7431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8DE759-3039-4746-9203-8CC89518B968}"/>
                </a:ext>
              </a:extLst>
            </p:cNvPr>
            <p:cNvSpPr/>
            <p:nvPr/>
          </p:nvSpPr>
          <p:spPr>
            <a:xfrm>
              <a:off x="5465681" y="2268464"/>
              <a:ext cx="6146801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The next steps would be experimenting with other models and parameters and choosing the best one as deep learning depends on the parameters chosen such as using Relu activation, optimization.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B6ECAE-E7D6-41B3-8EC9-9903AF10AA23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6CDDE7D-ACA7-4BD4-8E20-040B1CF6491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8F26CC45-8445-49A1-B554-6AC3A2983345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7A69FD42-1BD0-463B-A50A-278C72A5BA4A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8496F3C4-5C8E-4360-A917-BDA1B2C150DB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E2274C-E216-46E6-9984-EBFFA630B138}"/>
              </a:ext>
            </a:extLst>
          </p:cNvPr>
          <p:cNvCxnSpPr>
            <a:cxnSpLocks/>
          </p:cNvCxnSpPr>
          <p:nvPr/>
        </p:nvCxnSpPr>
        <p:spPr>
          <a:xfrm>
            <a:off x="5461000" y="2760206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5CEFE62-F4AE-435B-ADA2-3BFAE6D97F54}"/>
              </a:ext>
            </a:extLst>
          </p:cNvPr>
          <p:cNvCxnSpPr>
            <a:cxnSpLocks/>
          </p:cNvCxnSpPr>
          <p:nvPr/>
        </p:nvCxnSpPr>
        <p:spPr>
          <a:xfrm>
            <a:off x="5216525" y="3523537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98B464-6848-4A75-8586-DF8D0BDD98C0}"/>
              </a:ext>
            </a:extLst>
          </p:cNvPr>
          <p:cNvCxnSpPr>
            <a:cxnSpLocks/>
          </p:cNvCxnSpPr>
          <p:nvPr/>
        </p:nvCxnSpPr>
        <p:spPr>
          <a:xfrm>
            <a:off x="5461000" y="4388468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02B74C-EED4-4408-AD9C-B0D067B9F596}"/>
              </a:ext>
            </a:extLst>
          </p:cNvPr>
          <p:cNvCxnSpPr>
            <a:cxnSpLocks/>
          </p:cNvCxnSpPr>
          <p:nvPr/>
        </p:nvCxnSpPr>
        <p:spPr>
          <a:xfrm>
            <a:off x="5461000" y="5170831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BBEC0E-B6B2-43C3-B0E5-86FB72B47A4D}"/>
              </a:ext>
            </a:extLst>
          </p:cNvPr>
          <p:cNvGrpSpPr/>
          <p:nvPr/>
        </p:nvGrpSpPr>
        <p:grpSpPr>
          <a:xfrm>
            <a:off x="5011214" y="5490183"/>
            <a:ext cx="6700757" cy="527698"/>
            <a:chOff x="4911725" y="2171653"/>
            <a:chExt cx="6700757" cy="52769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00E35D3-B7A5-4FBB-87E8-3023BE82E970}"/>
                </a:ext>
              </a:extLst>
            </p:cNvPr>
            <p:cNvSpPr/>
            <p:nvPr/>
          </p:nvSpPr>
          <p:spPr>
            <a:xfrm>
              <a:off x="5465681" y="2268464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For future we can deploy this deep learning algorithm, model to IOS and Android through an application to detect tumors at home, anywhere remotely.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C55F3B-C288-43EA-8F6B-BFB1C4B2D9AF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E07FA71-5A49-46CA-8156-5521534691C0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Top Corners Rounded 66">
                <a:extLst>
                  <a:ext uri="{FF2B5EF4-FFF2-40B4-BE49-F238E27FC236}">
                    <a16:creationId xmlns:a16="http://schemas.microsoft.com/office/drawing/2014/main" id="{3C4490AF-6E77-4796-A877-E38092A4904C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B8C19F75-A8D5-4F74-A83F-FBC37C7C8EAE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5598F54C-129A-4348-8C99-0AA7B1EE5292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56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B6688E9-D0FA-4BB4-B45B-7712627B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622" b="1572"/>
          <a:stretch/>
        </p:blipFill>
        <p:spPr>
          <a:xfrm>
            <a:off x="0" y="0"/>
            <a:ext cx="6124860" cy="6340446"/>
          </a:xfrm>
          <a:custGeom>
            <a:avLst/>
            <a:gdLst>
              <a:gd name="connsiteX0" fmla="*/ 0 w 6124860"/>
              <a:gd name="connsiteY0" fmla="*/ 0 h 6340446"/>
              <a:gd name="connsiteX1" fmla="*/ 5880099 w 6124860"/>
              <a:gd name="connsiteY1" fmla="*/ 0 h 6340446"/>
              <a:gd name="connsiteX2" fmla="*/ 4317999 w 6124860"/>
              <a:gd name="connsiteY2" fmla="*/ 4038600 h 6340446"/>
              <a:gd name="connsiteX3" fmla="*/ 97811 w 6124860"/>
              <a:gd name="connsiteY3" fmla="*/ 5967428 h 6340446"/>
              <a:gd name="connsiteX4" fmla="*/ 0 w 6124860"/>
              <a:gd name="connsiteY4" fmla="*/ 5880101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0" h="6340446">
                <a:moveTo>
                  <a:pt x="0" y="0"/>
                </a:moveTo>
                <a:lnTo>
                  <a:pt x="5880099" y="0"/>
                </a:lnTo>
                <a:cubicBezTo>
                  <a:pt x="6860116" y="980017"/>
                  <a:pt x="4599516" y="1788583"/>
                  <a:pt x="4317999" y="4038600"/>
                </a:cubicBezTo>
                <a:cubicBezTo>
                  <a:pt x="4045280" y="6218304"/>
                  <a:pt x="1168335" y="6822759"/>
                  <a:pt x="97811" y="5967428"/>
                </a:cubicBezTo>
                <a:lnTo>
                  <a:pt x="0" y="5880101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/>
              <a:t>THANK YOU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-1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22225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C8FA7AC-B37F-4E1E-AFD9-DAA70D9E7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:a16="http://schemas.microsoft.com/office/drawing/2014/main" id="{B018D872-74EC-4C12-835A-5F484647A850}"/>
              </a:ext>
            </a:extLst>
          </p:cNvPr>
          <p:cNvSpPr/>
          <p:nvPr/>
        </p:nvSpPr>
        <p:spPr>
          <a:xfrm>
            <a:off x="88899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CBA77-EC7F-4B18-98D5-C1EA7972AC80}"/>
              </a:ext>
            </a:extLst>
          </p:cNvPr>
          <p:cNvSpPr/>
          <p:nvPr/>
        </p:nvSpPr>
        <p:spPr>
          <a:xfrm>
            <a:off x="4533900" y="3947886"/>
            <a:ext cx="7658099" cy="218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10F44-2B55-464B-BB8C-B14B9A679EA9}"/>
              </a:ext>
            </a:extLst>
          </p:cNvPr>
          <p:cNvCxnSpPr>
            <a:cxnSpLocks/>
          </p:cNvCxnSpPr>
          <p:nvPr/>
        </p:nvCxnSpPr>
        <p:spPr>
          <a:xfrm>
            <a:off x="4978742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40B0CD-CDC3-4D1A-BED9-138021592740}"/>
              </a:ext>
            </a:extLst>
          </p:cNvPr>
          <p:cNvSpPr txBox="1"/>
          <p:nvPr/>
        </p:nvSpPr>
        <p:spPr>
          <a:xfrm>
            <a:off x="4978742" y="4554763"/>
            <a:ext cx="5507836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b="1" dirty="0"/>
              <a:t>Humans response to death by tumor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E72AE-21F9-48A1-9B62-3C22913145E4}"/>
              </a:ext>
            </a:extLst>
          </p:cNvPr>
          <p:cNvSpPr txBox="1"/>
          <p:nvPr/>
        </p:nvSpPr>
        <p:spPr>
          <a:xfrm>
            <a:off x="4978742" y="5272125"/>
            <a:ext cx="49054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An analysis performed to determine brain tumor from images.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7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8C3A-3BE4-449B-9526-6C739FAA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0880"/>
            <a:ext cx="10972800" cy="775612"/>
          </a:xfrm>
        </p:spPr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6EBC6-DD61-4058-85A0-00BAE227D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0A3E8-FD85-47C5-976D-2FF6C497DD2C}"/>
              </a:ext>
            </a:extLst>
          </p:cNvPr>
          <p:cNvSpPr/>
          <p:nvPr/>
        </p:nvSpPr>
        <p:spPr>
          <a:xfrm>
            <a:off x="716231" y="1233423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7D4DEA-2CE5-4DEA-9FF4-A890873292B2}"/>
              </a:ext>
            </a:extLst>
          </p:cNvPr>
          <p:cNvSpPr/>
          <p:nvPr/>
        </p:nvSpPr>
        <p:spPr>
          <a:xfrm>
            <a:off x="661485" y="2435628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C61376-D2B8-4356-ABB2-094894314673}"/>
              </a:ext>
            </a:extLst>
          </p:cNvPr>
          <p:cNvSpPr/>
          <p:nvPr/>
        </p:nvSpPr>
        <p:spPr>
          <a:xfrm>
            <a:off x="716231" y="5046626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096DF-031E-48E8-931A-30C26548FCC2}"/>
              </a:ext>
            </a:extLst>
          </p:cNvPr>
          <p:cNvSpPr/>
          <p:nvPr/>
        </p:nvSpPr>
        <p:spPr>
          <a:xfrm>
            <a:off x="6886622" y="1249281"/>
            <a:ext cx="90688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CE1589-110E-427F-B3ED-EA1F9D3A7773}"/>
              </a:ext>
            </a:extLst>
          </p:cNvPr>
          <p:cNvGrpSpPr/>
          <p:nvPr/>
        </p:nvGrpSpPr>
        <p:grpSpPr>
          <a:xfrm>
            <a:off x="1983873" y="1366902"/>
            <a:ext cx="1564216" cy="735824"/>
            <a:chOff x="3598334" y="1444620"/>
            <a:chExt cx="6745816" cy="7358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24489A-4E72-45F3-9BC1-63C5342A253F}"/>
                </a:ext>
              </a:extLst>
            </p:cNvPr>
            <p:cNvSpPr/>
            <p:nvPr/>
          </p:nvSpPr>
          <p:spPr>
            <a:xfrm>
              <a:off x="3598334" y="1444620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Background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2777AB-7A62-44C4-AEE4-30CFE3C51AD4}"/>
                </a:ext>
              </a:extLst>
            </p:cNvPr>
            <p:cNvSpPr/>
            <p:nvPr/>
          </p:nvSpPr>
          <p:spPr>
            <a:xfrm>
              <a:off x="3765145" y="1738902"/>
              <a:ext cx="6579005" cy="44154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Context on the business objective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E4688-4128-4AF1-ACA3-A4A65B93F37E}"/>
              </a:ext>
            </a:extLst>
          </p:cNvPr>
          <p:cNvGrpSpPr/>
          <p:nvPr/>
        </p:nvGrpSpPr>
        <p:grpSpPr>
          <a:xfrm>
            <a:off x="1887329" y="2517070"/>
            <a:ext cx="2270763" cy="745387"/>
            <a:chOff x="2691511" y="1435057"/>
            <a:chExt cx="7163689" cy="7453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F05F0B-F462-4432-B8AA-5AB2E309BC19}"/>
                </a:ext>
              </a:extLst>
            </p:cNvPr>
            <p:cNvSpPr/>
            <p:nvPr/>
          </p:nvSpPr>
          <p:spPr>
            <a:xfrm>
              <a:off x="2691511" y="1435057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Business objective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54B8C1-27C2-45C0-AABB-F8AF60EEC776}"/>
                </a:ext>
              </a:extLst>
            </p:cNvPr>
            <p:cNvSpPr/>
            <p:nvPr/>
          </p:nvSpPr>
          <p:spPr>
            <a:xfrm>
              <a:off x="3598334" y="1749557"/>
              <a:ext cx="625686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Describe the problem statement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725DD2-09F0-4710-9692-5C8B10934764}"/>
              </a:ext>
            </a:extLst>
          </p:cNvPr>
          <p:cNvGrpSpPr/>
          <p:nvPr/>
        </p:nvGrpSpPr>
        <p:grpSpPr>
          <a:xfrm>
            <a:off x="2022553" y="5178138"/>
            <a:ext cx="2783416" cy="782888"/>
            <a:chOff x="3598334" y="1397556"/>
            <a:chExt cx="6256866" cy="7828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D1D8C1-34D4-4245-9449-9C073194EF04}"/>
                </a:ext>
              </a:extLst>
            </p:cNvPr>
            <p:cNvSpPr/>
            <p:nvPr/>
          </p:nvSpPr>
          <p:spPr>
            <a:xfrm>
              <a:off x="3598334" y="1397556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Data Exploration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B5707-3B0E-41A7-B500-BFE1770AD437}"/>
                </a:ext>
              </a:extLst>
            </p:cNvPr>
            <p:cNvSpPr/>
            <p:nvPr/>
          </p:nvSpPr>
          <p:spPr>
            <a:xfrm>
              <a:off x="3598334" y="1749557"/>
              <a:ext cx="625686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Visualizations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0E2A87-06A0-4232-A5FD-791B47A5ED57}"/>
              </a:ext>
            </a:extLst>
          </p:cNvPr>
          <p:cNvGrpSpPr/>
          <p:nvPr/>
        </p:nvGrpSpPr>
        <p:grpSpPr>
          <a:xfrm>
            <a:off x="8058379" y="1219070"/>
            <a:ext cx="2384398" cy="875167"/>
            <a:chOff x="4280600" y="3533397"/>
            <a:chExt cx="6284692" cy="87516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12DC1F-BB91-405F-BA6E-EAF7A46AABAB}"/>
                </a:ext>
              </a:extLst>
            </p:cNvPr>
            <p:cNvSpPr/>
            <p:nvPr/>
          </p:nvSpPr>
          <p:spPr>
            <a:xfrm>
              <a:off x="4308426" y="3533397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Preprocessing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CE46DD-39EF-41DE-BA2C-347E1F433F3B}"/>
                </a:ext>
              </a:extLst>
            </p:cNvPr>
            <p:cNvSpPr/>
            <p:nvPr/>
          </p:nvSpPr>
          <p:spPr>
            <a:xfrm>
              <a:off x="4280600" y="3977677"/>
              <a:ext cx="625686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Cleaning the data, Imputation of the data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97349B2-788B-4988-92C7-C366C9E0C2B6}"/>
              </a:ext>
            </a:extLst>
          </p:cNvPr>
          <p:cNvSpPr/>
          <p:nvPr/>
        </p:nvSpPr>
        <p:spPr>
          <a:xfrm>
            <a:off x="6886622" y="2427753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9EF517-9B65-4425-A41B-AC7AA5DA3D7F}"/>
              </a:ext>
            </a:extLst>
          </p:cNvPr>
          <p:cNvSpPr/>
          <p:nvPr/>
        </p:nvSpPr>
        <p:spPr>
          <a:xfrm>
            <a:off x="6886622" y="3638640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08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D55CA2-805F-42DC-8B9E-64B90DDFCF4B}"/>
              </a:ext>
            </a:extLst>
          </p:cNvPr>
          <p:cNvGrpSpPr/>
          <p:nvPr/>
        </p:nvGrpSpPr>
        <p:grpSpPr>
          <a:xfrm>
            <a:off x="8077994" y="2225069"/>
            <a:ext cx="2681816" cy="1011731"/>
            <a:chOff x="3759115" y="-675159"/>
            <a:chExt cx="6745816" cy="10117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0FE743-FD34-4354-A822-FD0A30A361DD}"/>
                </a:ext>
              </a:extLst>
            </p:cNvPr>
            <p:cNvSpPr/>
            <p:nvPr/>
          </p:nvSpPr>
          <p:spPr>
            <a:xfrm>
              <a:off x="4003591" y="-675159"/>
              <a:ext cx="6256867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4C4DD40-007B-4F92-84D0-378C47D2A2EA}"/>
                </a:ext>
              </a:extLst>
            </p:cNvPr>
            <p:cNvSpPr/>
            <p:nvPr/>
          </p:nvSpPr>
          <p:spPr>
            <a:xfrm>
              <a:off x="3759115" y="-94315"/>
              <a:ext cx="674581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Convential Nueral Networks VG19</a:t>
              </a:r>
            </a:p>
            <a:p>
              <a:r>
                <a:rPr lang="en-US" sz="1400" dirty="0"/>
                <a:t>Evaluation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EF641B-FAE7-4976-8804-741C85FFE571}"/>
              </a:ext>
            </a:extLst>
          </p:cNvPr>
          <p:cNvGrpSpPr/>
          <p:nvPr/>
        </p:nvGrpSpPr>
        <p:grpSpPr>
          <a:xfrm>
            <a:off x="8123023" y="3784145"/>
            <a:ext cx="1983316" cy="736148"/>
            <a:chOff x="3999902" y="2320450"/>
            <a:chExt cx="6256866" cy="4450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8CAA26-D74C-42AD-B993-89790A2D5A8E}"/>
                </a:ext>
              </a:extLst>
            </p:cNvPr>
            <p:cNvSpPr/>
            <p:nvPr/>
          </p:nvSpPr>
          <p:spPr>
            <a:xfrm>
              <a:off x="3999902" y="2320450"/>
              <a:ext cx="6256866" cy="1674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Results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2FCA2E3-B634-4404-AEDA-7C0F9AF4977E}"/>
                </a:ext>
              </a:extLst>
            </p:cNvPr>
            <p:cNvSpPr/>
            <p:nvPr/>
          </p:nvSpPr>
          <p:spPr>
            <a:xfrm>
              <a:off x="3999902" y="2635253"/>
              <a:ext cx="6256866" cy="1302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695E36F-338D-4CFE-8AD9-F911730D4713}"/>
              </a:ext>
            </a:extLst>
          </p:cNvPr>
          <p:cNvSpPr/>
          <p:nvPr/>
        </p:nvSpPr>
        <p:spPr>
          <a:xfrm>
            <a:off x="6879102" y="5151519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09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D2004A-68E8-4BC7-A6F0-2CB260C90364}"/>
              </a:ext>
            </a:extLst>
          </p:cNvPr>
          <p:cNvGrpSpPr/>
          <p:nvPr/>
        </p:nvGrpSpPr>
        <p:grpSpPr>
          <a:xfrm>
            <a:off x="7894475" y="4260042"/>
            <a:ext cx="2274972" cy="1267107"/>
            <a:chOff x="3598334" y="1749557"/>
            <a:chExt cx="7176968" cy="126710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93B2E4-6C82-4EC9-8F73-FC680B0B464B}"/>
                </a:ext>
              </a:extLst>
            </p:cNvPr>
            <p:cNvSpPr/>
            <p:nvPr/>
          </p:nvSpPr>
          <p:spPr>
            <a:xfrm>
              <a:off x="4518436" y="2739665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Summary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9E54C1-6671-45DC-9FE8-E91BB6BADB33}"/>
                </a:ext>
              </a:extLst>
            </p:cNvPr>
            <p:cNvSpPr/>
            <p:nvPr/>
          </p:nvSpPr>
          <p:spPr>
            <a:xfrm>
              <a:off x="3598334" y="1749557"/>
              <a:ext cx="6256866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281ACB1-75A5-49A7-A5E0-16A1567192F5}"/>
              </a:ext>
            </a:extLst>
          </p:cNvPr>
          <p:cNvSpPr/>
          <p:nvPr/>
        </p:nvSpPr>
        <p:spPr>
          <a:xfrm>
            <a:off x="648250" y="3707490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+mj-lt"/>
              </a:rPr>
              <a:t>03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8D2994-FED2-4F84-BAF4-AB3855D3F1A3}"/>
              </a:ext>
            </a:extLst>
          </p:cNvPr>
          <p:cNvGrpSpPr/>
          <p:nvPr/>
        </p:nvGrpSpPr>
        <p:grpSpPr>
          <a:xfrm>
            <a:off x="2093784" y="3739662"/>
            <a:ext cx="1983316" cy="735824"/>
            <a:chOff x="3598334" y="1444620"/>
            <a:chExt cx="6256866" cy="73582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CA82CE-383E-45CE-A225-CC686F1A6D93}"/>
                </a:ext>
              </a:extLst>
            </p:cNvPr>
            <p:cNvSpPr/>
            <p:nvPr/>
          </p:nvSpPr>
          <p:spPr>
            <a:xfrm>
              <a:off x="3598334" y="1444620"/>
              <a:ext cx="62568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/>
                <a:t>Data Pipeline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4EDC0B-0518-404F-8CF8-FDE6F2055ED4}"/>
                </a:ext>
              </a:extLst>
            </p:cNvPr>
            <p:cNvSpPr/>
            <p:nvPr/>
          </p:nvSpPr>
          <p:spPr>
            <a:xfrm>
              <a:off x="3598334" y="1749557"/>
              <a:ext cx="625686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Describes the wrangling and transformation of data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BFAEC2E-D8B0-4B8F-8234-930931C2847F}"/>
              </a:ext>
            </a:extLst>
          </p:cNvPr>
          <p:cNvSpPr/>
          <p:nvPr/>
        </p:nvSpPr>
        <p:spPr>
          <a:xfrm>
            <a:off x="8175186" y="5599864"/>
            <a:ext cx="23738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Conclusion,  Limitation and </a:t>
            </a:r>
          </a:p>
          <a:p>
            <a:r>
              <a:rPr lang="en-US" sz="1400" dirty="0"/>
              <a:t>Next steps.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AA375B-F493-446A-9CB5-F88CB853E657}"/>
              </a:ext>
            </a:extLst>
          </p:cNvPr>
          <p:cNvSpPr/>
          <p:nvPr/>
        </p:nvSpPr>
        <p:spPr>
          <a:xfrm>
            <a:off x="8175186" y="2378570"/>
            <a:ext cx="27834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02967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Science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1E2E712-4988-4AAA-ABCE-9284BF340745}"/>
              </a:ext>
            </a:extLst>
          </p:cNvPr>
          <p:cNvGrpSpPr/>
          <p:nvPr/>
        </p:nvGrpSpPr>
        <p:grpSpPr>
          <a:xfrm>
            <a:off x="156812" y="2118852"/>
            <a:ext cx="11734797" cy="3885149"/>
            <a:chOff x="156812" y="1966452"/>
            <a:chExt cx="11734797" cy="388514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FAF28BD-610D-4629-A820-0010C0D22E67}"/>
                </a:ext>
              </a:extLst>
            </p:cNvPr>
            <p:cNvGrpSpPr/>
            <p:nvPr/>
          </p:nvGrpSpPr>
          <p:grpSpPr>
            <a:xfrm>
              <a:off x="1368770" y="3673761"/>
              <a:ext cx="9453220" cy="330671"/>
              <a:chOff x="1883972" y="3673761"/>
              <a:chExt cx="8422815" cy="330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92682-9A29-49B2-B131-FF27BFAEFD44}"/>
                  </a:ext>
                </a:extLst>
              </p:cNvPr>
              <p:cNvSpPr/>
              <p:nvPr/>
            </p:nvSpPr>
            <p:spPr>
              <a:xfrm>
                <a:off x="1883972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09A654-E1A0-45EA-A62D-70984FC70115}"/>
                  </a:ext>
                </a:extLst>
              </p:cNvPr>
              <p:cNvSpPr/>
              <p:nvPr/>
            </p:nvSpPr>
            <p:spPr>
              <a:xfrm>
                <a:off x="3287774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7ECF71-62B7-4478-95FE-C550687016CC}"/>
                  </a:ext>
                </a:extLst>
              </p:cNvPr>
              <p:cNvSpPr/>
              <p:nvPr/>
            </p:nvSpPr>
            <p:spPr>
              <a:xfrm>
                <a:off x="4691577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D0EAD-CA59-4CFA-9798-81AE71EAFFEF}"/>
                  </a:ext>
                </a:extLst>
              </p:cNvPr>
              <p:cNvSpPr/>
              <p:nvPr/>
            </p:nvSpPr>
            <p:spPr>
              <a:xfrm>
                <a:off x="6095379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4FD75A-4096-40F3-80C6-843D2DE2657D}"/>
                  </a:ext>
                </a:extLst>
              </p:cNvPr>
              <p:cNvSpPr/>
              <p:nvPr/>
            </p:nvSpPr>
            <p:spPr>
              <a:xfrm>
                <a:off x="7499183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8E838D-2803-4BFE-A07A-09FBF640320A}"/>
                  </a:ext>
                </a:extLst>
              </p:cNvPr>
              <p:cNvSpPr/>
              <p:nvPr/>
            </p:nvSpPr>
            <p:spPr>
              <a:xfrm>
                <a:off x="8902985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B9FE4F-1501-4E61-8835-914F6D97A73C}"/>
                </a:ext>
              </a:extLst>
            </p:cNvPr>
            <p:cNvGrpSpPr/>
            <p:nvPr/>
          </p:nvGrpSpPr>
          <p:grpSpPr>
            <a:xfrm>
              <a:off x="945013" y="3556426"/>
              <a:ext cx="565344" cy="565339"/>
              <a:chOff x="1601299" y="3556426"/>
              <a:chExt cx="565344" cy="56533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E9A8E9A-5449-4F64-A238-7D426B54CD22}"/>
                  </a:ext>
                </a:extLst>
              </p:cNvPr>
              <p:cNvSpPr/>
              <p:nvPr/>
            </p:nvSpPr>
            <p:spPr>
              <a:xfrm>
                <a:off x="1601299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7201BE-F539-4E7C-9EF6-F92F03A1C4DA}"/>
                  </a:ext>
                </a:extLst>
              </p:cNvPr>
              <p:cNvSpPr/>
              <p:nvPr/>
            </p:nvSpPr>
            <p:spPr>
              <a:xfrm>
                <a:off x="1718636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49F16CB-6A96-4441-96D2-0847B502518F}"/>
                </a:ext>
              </a:extLst>
            </p:cNvPr>
            <p:cNvGrpSpPr/>
            <p:nvPr/>
          </p:nvGrpSpPr>
          <p:grpSpPr>
            <a:xfrm>
              <a:off x="2544064" y="3556426"/>
              <a:ext cx="565344" cy="565339"/>
              <a:chOff x="3005102" y="3556426"/>
              <a:chExt cx="565344" cy="56533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70BB886-9C0A-4ECC-8337-D8DEF6DC109C}"/>
                  </a:ext>
                </a:extLst>
              </p:cNvPr>
              <p:cNvSpPr/>
              <p:nvPr/>
            </p:nvSpPr>
            <p:spPr>
              <a:xfrm>
                <a:off x="3005102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FA58F6-04E8-4B61-8583-EC7A9B018F2D}"/>
                  </a:ext>
                </a:extLst>
              </p:cNvPr>
              <p:cNvSpPr/>
              <p:nvPr/>
            </p:nvSpPr>
            <p:spPr>
              <a:xfrm>
                <a:off x="3122439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3AE651-764C-4495-A35B-0E7144E8144B}"/>
                </a:ext>
              </a:extLst>
            </p:cNvPr>
            <p:cNvGrpSpPr/>
            <p:nvPr/>
          </p:nvGrpSpPr>
          <p:grpSpPr>
            <a:xfrm>
              <a:off x="4143115" y="3556426"/>
              <a:ext cx="565344" cy="565339"/>
              <a:chOff x="4404126" y="3556426"/>
              <a:chExt cx="565344" cy="56533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59DEC6E-422F-4F0D-B04E-EF88EBF21AE8}"/>
                  </a:ext>
                </a:extLst>
              </p:cNvPr>
              <p:cNvSpPr/>
              <p:nvPr/>
            </p:nvSpPr>
            <p:spPr>
              <a:xfrm>
                <a:off x="4404126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C61B0B-3959-4810-AC42-354FED05F7BB}"/>
                  </a:ext>
                </a:extLst>
              </p:cNvPr>
              <p:cNvSpPr/>
              <p:nvPr/>
            </p:nvSpPr>
            <p:spPr>
              <a:xfrm>
                <a:off x="4521463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497EBF3-A1BC-41A2-8FC3-00D8673913A0}"/>
                </a:ext>
              </a:extLst>
            </p:cNvPr>
            <p:cNvGrpSpPr/>
            <p:nvPr/>
          </p:nvGrpSpPr>
          <p:grpSpPr>
            <a:xfrm>
              <a:off x="5742166" y="3556426"/>
              <a:ext cx="565344" cy="565339"/>
              <a:chOff x="5812706" y="3556426"/>
              <a:chExt cx="565344" cy="56533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F963940-EFFC-4CEA-A2B1-F7FE5A225BF6}"/>
                  </a:ext>
                </a:extLst>
              </p:cNvPr>
              <p:cNvSpPr/>
              <p:nvPr/>
            </p:nvSpPr>
            <p:spPr>
              <a:xfrm>
                <a:off x="5812706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CD415-1C93-47CF-87D6-D078DFF5522F}"/>
                  </a:ext>
                </a:extLst>
              </p:cNvPr>
              <p:cNvSpPr/>
              <p:nvPr/>
            </p:nvSpPr>
            <p:spPr>
              <a:xfrm>
                <a:off x="5930043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36FD439-4D7D-42C5-ADF3-0BC3A226621B}"/>
                </a:ext>
              </a:extLst>
            </p:cNvPr>
            <p:cNvGrpSpPr/>
            <p:nvPr/>
          </p:nvGrpSpPr>
          <p:grpSpPr>
            <a:xfrm>
              <a:off x="7341217" y="3556426"/>
              <a:ext cx="565344" cy="565339"/>
              <a:chOff x="7211732" y="3556426"/>
              <a:chExt cx="565344" cy="56533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704DDEE-ADF6-49D9-B6EA-9CE489FFF2E4}"/>
                  </a:ext>
                </a:extLst>
              </p:cNvPr>
              <p:cNvSpPr/>
              <p:nvPr/>
            </p:nvSpPr>
            <p:spPr>
              <a:xfrm>
                <a:off x="7211732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3F4F6EA-F614-4704-849A-41000F123666}"/>
                  </a:ext>
                </a:extLst>
              </p:cNvPr>
              <p:cNvSpPr/>
              <p:nvPr/>
            </p:nvSpPr>
            <p:spPr>
              <a:xfrm>
                <a:off x="7329069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1411FAD-3A79-4E3A-B1E4-0ADD67D5B034}"/>
                </a:ext>
              </a:extLst>
            </p:cNvPr>
            <p:cNvGrpSpPr/>
            <p:nvPr/>
          </p:nvGrpSpPr>
          <p:grpSpPr>
            <a:xfrm>
              <a:off x="8940268" y="3556426"/>
              <a:ext cx="565344" cy="565339"/>
              <a:chOff x="8610757" y="3556426"/>
              <a:chExt cx="565344" cy="56533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0A6358-FCC8-42E6-BD69-7FE7D29319B3}"/>
                  </a:ext>
                </a:extLst>
              </p:cNvPr>
              <p:cNvSpPr/>
              <p:nvPr/>
            </p:nvSpPr>
            <p:spPr>
              <a:xfrm>
                <a:off x="8610757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17617C7-096F-4181-9C5C-9D3EB466D65E}"/>
                  </a:ext>
                </a:extLst>
              </p:cNvPr>
              <p:cNvSpPr/>
              <p:nvPr/>
            </p:nvSpPr>
            <p:spPr>
              <a:xfrm>
                <a:off x="8728094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6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1A8774E-7E31-4ED9-A02C-E6BE77075CF7}"/>
                </a:ext>
              </a:extLst>
            </p:cNvPr>
            <p:cNvGrpSpPr/>
            <p:nvPr/>
          </p:nvGrpSpPr>
          <p:grpSpPr>
            <a:xfrm>
              <a:off x="10539320" y="3556426"/>
              <a:ext cx="565344" cy="565339"/>
              <a:chOff x="10018211" y="3556426"/>
              <a:chExt cx="565344" cy="56533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054E65C-D3EF-4A34-B7D3-C04C68C7B7B0}"/>
                  </a:ext>
                </a:extLst>
              </p:cNvPr>
              <p:cNvSpPr/>
              <p:nvPr/>
            </p:nvSpPr>
            <p:spPr>
              <a:xfrm>
                <a:off x="10018211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4B14336-21C5-4DAF-848D-C3E7FD07F99A}"/>
                  </a:ext>
                </a:extLst>
              </p:cNvPr>
              <p:cNvSpPr/>
              <p:nvPr/>
            </p:nvSpPr>
            <p:spPr>
              <a:xfrm>
                <a:off x="10135548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7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2A88DD-097A-49D3-BD99-3E5A8ED4FA15}"/>
                </a:ext>
              </a:extLst>
            </p:cNvPr>
            <p:cNvCxnSpPr/>
            <p:nvPr/>
          </p:nvCxnSpPr>
          <p:spPr>
            <a:xfrm>
              <a:off x="1227685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A24795-E3AA-48FC-9B9A-EC4050556EFF}"/>
                </a:ext>
              </a:extLst>
            </p:cNvPr>
            <p:cNvCxnSpPr/>
            <p:nvPr/>
          </p:nvCxnSpPr>
          <p:spPr>
            <a:xfrm>
              <a:off x="4425787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D20867-29C7-4C15-B5CF-020676BEF102}"/>
                </a:ext>
              </a:extLst>
            </p:cNvPr>
            <p:cNvCxnSpPr/>
            <p:nvPr/>
          </p:nvCxnSpPr>
          <p:spPr>
            <a:xfrm>
              <a:off x="7623889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5A03593-3D9C-4876-9255-0FCE41632CCF}"/>
                </a:ext>
              </a:extLst>
            </p:cNvPr>
            <p:cNvCxnSpPr/>
            <p:nvPr/>
          </p:nvCxnSpPr>
          <p:spPr>
            <a:xfrm>
              <a:off x="10821992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AE29020-A7E2-408C-8E8E-55DC165F91F1}"/>
                </a:ext>
              </a:extLst>
            </p:cNvPr>
            <p:cNvCxnSpPr/>
            <p:nvPr/>
          </p:nvCxnSpPr>
          <p:spPr>
            <a:xfrm flipV="1">
              <a:off x="2826736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B01CBF-B77A-4C1E-8391-BE816606BF58}"/>
                </a:ext>
              </a:extLst>
            </p:cNvPr>
            <p:cNvCxnSpPr/>
            <p:nvPr/>
          </p:nvCxnSpPr>
          <p:spPr>
            <a:xfrm flipV="1">
              <a:off x="6024838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D7D71F-2BD3-46B7-9055-B5216E236CAF}"/>
                </a:ext>
              </a:extLst>
            </p:cNvPr>
            <p:cNvCxnSpPr/>
            <p:nvPr/>
          </p:nvCxnSpPr>
          <p:spPr>
            <a:xfrm flipV="1">
              <a:off x="9222940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DBDAC750-0091-44D6-8F6B-43F2DF67A8F4}"/>
                </a:ext>
              </a:extLst>
            </p:cNvPr>
            <p:cNvSpPr txBox="1">
              <a:spLocks/>
            </p:cNvSpPr>
            <p:nvPr/>
          </p:nvSpPr>
          <p:spPr>
            <a:xfrm>
              <a:off x="156812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Data Acquisition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6B7E22C-40BE-4D26-9440-E145F05713BC}"/>
                </a:ext>
              </a:extLst>
            </p:cNvPr>
            <p:cNvGrpSpPr/>
            <p:nvPr/>
          </p:nvGrpSpPr>
          <p:grpSpPr>
            <a:xfrm>
              <a:off x="1036794" y="1966452"/>
              <a:ext cx="379272" cy="360413"/>
              <a:chOff x="5465763" y="1358900"/>
              <a:chExt cx="287337" cy="273050"/>
            </a:xfrm>
            <a:solidFill>
              <a:schemeClr val="accent1"/>
            </a:solidFill>
          </p:grpSpPr>
          <p:sp>
            <p:nvSpPr>
              <p:cNvPr id="70" name="Freeform 567">
                <a:extLst>
                  <a:ext uri="{FF2B5EF4-FFF2-40B4-BE49-F238E27FC236}">
                    <a16:creationId xmlns:a16="http://schemas.microsoft.com/office/drawing/2014/main" id="{9FCD1C76-F33B-4CF0-A2F9-1AA257F1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6413" y="1446213"/>
                <a:ext cx="76200" cy="76200"/>
              </a:xfrm>
              <a:custGeom>
                <a:avLst/>
                <a:gdLst>
                  <a:gd name="T0" fmla="*/ 106 w 241"/>
                  <a:gd name="T1" fmla="*/ 72 h 241"/>
                  <a:gd name="T2" fmla="*/ 108 w 241"/>
                  <a:gd name="T3" fmla="*/ 66 h 241"/>
                  <a:gd name="T4" fmla="*/ 112 w 241"/>
                  <a:gd name="T5" fmla="*/ 63 h 241"/>
                  <a:gd name="T6" fmla="*/ 117 w 241"/>
                  <a:gd name="T7" fmla="*/ 61 h 241"/>
                  <a:gd name="T8" fmla="*/ 124 w 241"/>
                  <a:gd name="T9" fmla="*/ 60 h 241"/>
                  <a:gd name="T10" fmla="*/ 129 w 241"/>
                  <a:gd name="T11" fmla="*/ 63 h 241"/>
                  <a:gd name="T12" fmla="*/ 133 w 241"/>
                  <a:gd name="T13" fmla="*/ 66 h 241"/>
                  <a:gd name="T14" fmla="*/ 136 w 241"/>
                  <a:gd name="T15" fmla="*/ 72 h 241"/>
                  <a:gd name="T16" fmla="*/ 136 w 241"/>
                  <a:gd name="T17" fmla="*/ 165 h 241"/>
                  <a:gd name="T18" fmla="*/ 134 w 241"/>
                  <a:gd name="T19" fmla="*/ 171 h 241"/>
                  <a:gd name="T20" fmla="*/ 131 w 241"/>
                  <a:gd name="T21" fmla="*/ 176 h 241"/>
                  <a:gd name="T22" fmla="*/ 126 w 241"/>
                  <a:gd name="T23" fmla="*/ 179 h 241"/>
                  <a:gd name="T24" fmla="*/ 121 w 241"/>
                  <a:gd name="T25" fmla="*/ 180 h 241"/>
                  <a:gd name="T26" fmla="*/ 115 w 241"/>
                  <a:gd name="T27" fmla="*/ 179 h 241"/>
                  <a:gd name="T28" fmla="*/ 110 w 241"/>
                  <a:gd name="T29" fmla="*/ 176 h 241"/>
                  <a:gd name="T30" fmla="*/ 107 w 241"/>
                  <a:gd name="T31" fmla="*/ 171 h 241"/>
                  <a:gd name="T32" fmla="*/ 106 w 241"/>
                  <a:gd name="T33" fmla="*/ 165 h 241"/>
                  <a:gd name="T34" fmla="*/ 121 w 241"/>
                  <a:gd name="T35" fmla="*/ 241 h 241"/>
                  <a:gd name="T36" fmla="*/ 145 w 241"/>
                  <a:gd name="T37" fmla="*/ 238 h 241"/>
                  <a:gd name="T38" fmla="*/ 168 w 241"/>
                  <a:gd name="T39" fmla="*/ 232 h 241"/>
                  <a:gd name="T40" fmla="*/ 188 w 241"/>
                  <a:gd name="T41" fmla="*/ 220 h 241"/>
                  <a:gd name="T42" fmla="*/ 205 w 241"/>
                  <a:gd name="T43" fmla="*/ 206 h 241"/>
                  <a:gd name="T44" fmla="*/ 220 w 241"/>
                  <a:gd name="T45" fmla="*/ 188 h 241"/>
                  <a:gd name="T46" fmla="*/ 231 w 241"/>
                  <a:gd name="T47" fmla="*/ 167 h 241"/>
                  <a:gd name="T48" fmla="*/ 238 w 241"/>
                  <a:gd name="T49" fmla="*/ 145 h 241"/>
                  <a:gd name="T50" fmla="*/ 241 w 241"/>
                  <a:gd name="T51" fmla="*/ 120 h 241"/>
                  <a:gd name="T52" fmla="*/ 238 w 241"/>
                  <a:gd name="T53" fmla="*/ 96 h 241"/>
                  <a:gd name="T54" fmla="*/ 231 w 241"/>
                  <a:gd name="T55" fmla="*/ 74 h 241"/>
                  <a:gd name="T56" fmla="*/ 220 w 241"/>
                  <a:gd name="T57" fmla="*/ 53 h 241"/>
                  <a:gd name="T58" fmla="*/ 205 w 241"/>
                  <a:gd name="T59" fmla="*/ 35 h 241"/>
                  <a:gd name="T60" fmla="*/ 188 w 241"/>
                  <a:gd name="T61" fmla="*/ 20 h 241"/>
                  <a:gd name="T62" fmla="*/ 168 w 241"/>
                  <a:gd name="T63" fmla="*/ 9 h 241"/>
                  <a:gd name="T64" fmla="*/ 145 w 241"/>
                  <a:gd name="T65" fmla="*/ 2 h 241"/>
                  <a:gd name="T66" fmla="*/ 121 w 241"/>
                  <a:gd name="T67" fmla="*/ 0 h 241"/>
                  <a:gd name="T68" fmla="*/ 96 w 241"/>
                  <a:gd name="T69" fmla="*/ 2 h 241"/>
                  <a:gd name="T70" fmla="*/ 73 w 241"/>
                  <a:gd name="T71" fmla="*/ 9 h 241"/>
                  <a:gd name="T72" fmla="*/ 53 w 241"/>
                  <a:gd name="T73" fmla="*/ 20 h 241"/>
                  <a:gd name="T74" fmla="*/ 36 w 241"/>
                  <a:gd name="T75" fmla="*/ 35 h 241"/>
                  <a:gd name="T76" fmla="*/ 21 w 241"/>
                  <a:gd name="T77" fmla="*/ 53 h 241"/>
                  <a:gd name="T78" fmla="*/ 10 w 241"/>
                  <a:gd name="T79" fmla="*/ 74 h 241"/>
                  <a:gd name="T80" fmla="*/ 3 w 241"/>
                  <a:gd name="T81" fmla="*/ 96 h 241"/>
                  <a:gd name="T82" fmla="*/ 0 w 241"/>
                  <a:gd name="T83" fmla="*/ 120 h 241"/>
                  <a:gd name="T84" fmla="*/ 3 w 241"/>
                  <a:gd name="T85" fmla="*/ 145 h 241"/>
                  <a:gd name="T86" fmla="*/ 10 w 241"/>
                  <a:gd name="T87" fmla="*/ 167 h 241"/>
                  <a:gd name="T88" fmla="*/ 21 w 241"/>
                  <a:gd name="T89" fmla="*/ 188 h 241"/>
                  <a:gd name="T90" fmla="*/ 36 w 241"/>
                  <a:gd name="T91" fmla="*/ 206 h 241"/>
                  <a:gd name="T92" fmla="*/ 53 w 241"/>
                  <a:gd name="T93" fmla="*/ 220 h 241"/>
                  <a:gd name="T94" fmla="*/ 73 w 241"/>
                  <a:gd name="T95" fmla="*/ 232 h 241"/>
                  <a:gd name="T96" fmla="*/ 96 w 241"/>
                  <a:gd name="T97" fmla="*/ 238 h 241"/>
                  <a:gd name="T98" fmla="*/ 121 w 241"/>
                  <a:gd name="T9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1">
                    <a:moveTo>
                      <a:pt x="106" y="75"/>
                    </a:moveTo>
                    <a:lnTo>
                      <a:pt x="106" y="72"/>
                    </a:lnTo>
                    <a:lnTo>
                      <a:pt x="107" y="70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3"/>
                    </a:lnTo>
                    <a:lnTo>
                      <a:pt x="115" y="61"/>
                    </a:lnTo>
                    <a:lnTo>
                      <a:pt x="117" y="61"/>
                    </a:lnTo>
                    <a:lnTo>
                      <a:pt x="121" y="60"/>
                    </a:lnTo>
                    <a:lnTo>
                      <a:pt x="124" y="60"/>
                    </a:lnTo>
                    <a:lnTo>
                      <a:pt x="126" y="61"/>
                    </a:lnTo>
                    <a:lnTo>
                      <a:pt x="129" y="63"/>
                    </a:lnTo>
                    <a:lnTo>
                      <a:pt x="131" y="64"/>
                    </a:lnTo>
                    <a:lnTo>
                      <a:pt x="133" y="66"/>
                    </a:lnTo>
                    <a:lnTo>
                      <a:pt x="134" y="70"/>
                    </a:lnTo>
                    <a:lnTo>
                      <a:pt x="136" y="72"/>
                    </a:lnTo>
                    <a:lnTo>
                      <a:pt x="136" y="75"/>
                    </a:lnTo>
                    <a:lnTo>
                      <a:pt x="136" y="165"/>
                    </a:lnTo>
                    <a:lnTo>
                      <a:pt x="136" y="168"/>
                    </a:lnTo>
                    <a:lnTo>
                      <a:pt x="134" y="171"/>
                    </a:lnTo>
                    <a:lnTo>
                      <a:pt x="133" y="174"/>
                    </a:lnTo>
                    <a:lnTo>
                      <a:pt x="131" y="176"/>
                    </a:lnTo>
                    <a:lnTo>
                      <a:pt x="129" y="178"/>
                    </a:lnTo>
                    <a:lnTo>
                      <a:pt x="126" y="179"/>
                    </a:lnTo>
                    <a:lnTo>
                      <a:pt x="124" y="180"/>
                    </a:lnTo>
                    <a:lnTo>
                      <a:pt x="121" y="180"/>
                    </a:lnTo>
                    <a:lnTo>
                      <a:pt x="117" y="180"/>
                    </a:lnTo>
                    <a:lnTo>
                      <a:pt x="115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1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75"/>
                    </a:lnTo>
                    <a:close/>
                    <a:moveTo>
                      <a:pt x="121" y="241"/>
                    </a:moveTo>
                    <a:lnTo>
                      <a:pt x="132" y="240"/>
                    </a:lnTo>
                    <a:lnTo>
                      <a:pt x="145" y="238"/>
                    </a:lnTo>
                    <a:lnTo>
                      <a:pt x="156" y="236"/>
                    </a:lnTo>
                    <a:lnTo>
                      <a:pt x="168" y="232"/>
                    </a:lnTo>
                    <a:lnTo>
                      <a:pt x="177" y="226"/>
                    </a:lnTo>
                    <a:lnTo>
                      <a:pt x="188" y="220"/>
                    </a:lnTo>
                    <a:lnTo>
                      <a:pt x="197" y="213"/>
                    </a:lnTo>
                    <a:lnTo>
                      <a:pt x="205" y="206"/>
                    </a:lnTo>
                    <a:lnTo>
                      <a:pt x="214" y="197"/>
                    </a:lnTo>
                    <a:lnTo>
                      <a:pt x="220" y="188"/>
                    </a:lnTo>
                    <a:lnTo>
                      <a:pt x="227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5"/>
                    </a:lnTo>
                    <a:lnTo>
                      <a:pt x="241" y="133"/>
                    </a:lnTo>
                    <a:lnTo>
                      <a:pt x="241" y="120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5"/>
                    </a:lnTo>
                    <a:lnTo>
                      <a:pt x="231" y="74"/>
                    </a:lnTo>
                    <a:lnTo>
                      <a:pt x="227" y="63"/>
                    </a:lnTo>
                    <a:lnTo>
                      <a:pt x="220" y="53"/>
                    </a:lnTo>
                    <a:lnTo>
                      <a:pt x="214" y="44"/>
                    </a:lnTo>
                    <a:lnTo>
                      <a:pt x="205" y="35"/>
                    </a:lnTo>
                    <a:lnTo>
                      <a:pt x="197" y="28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8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1"/>
                    </a:lnTo>
                    <a:lnTo>
                      <a:pt x="121" y="0"/>
                    </a:lnTo>
                    <a:lnTo>
                      <a:pt x="109" y="1"/>
                    </a:lnTo>
                    <a:lnTo>
                      <a:pt x="96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4" y="15"/>
                    </a:lnTo>
                    <a:lnTo>
                      <a:pt x="53" y="20"/>
                    </a:lnTo>
                    <a:lnTo>
                      <a:pt x="44" y="28"/>
                    </a:lnTo>
                    <a:lnTo>
                      <a:pt x="36" y="35"/>
                    </a:lnTo>
                    <a:lnTo>
                      <a:pt x="27" y="44"/>
                    </a:lnTo>
                    <a:lnTo>
                      <a:pt x="21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1" y="188"/>
                    </a:lnTo>
                    <a:lnTo>
                      <a:pt x="27" y="197"/>
                    </a:lnTo>
                    <a:lnTo>
                      <a:pt x="36" y="206"/>
                    </a:lnTo>
                    <a:lnTo>
                      <a:pt x="44" y="213"/>
                    </a:lnTo>
                    <a:lnTo>
                      <a:pt x="53" y="220"/>
                    </a:lnTo>
                    <a:lnTo>
                      <a:pt x="64" y="226"/>
                    </a:lnTo>
                    <a:lnTo>
                      <a:pt x="73" y="232"/>
                    </a:lnTo>
                    <a:lnTo>
                      <a:pt x="85" y="236"/>
                    </a:lnTo>
                    <a:lnTo>
                      <a:pt x="96" y="238"/>
                    </a:lnTo>
                    <a:lnTo>
                      <a:pt x="109" y="240"/>
                    </a:lnTo>
                    <a:lnTo>
                      <a:pt x="121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568">
                <a:extLst>
                  <a:ext uri="{FF2B5EF4-FFF2-40B4-BE49-F238E27FC236}">
                    <a16:creationId xmlns:a16="http://schemas.microsoft.com/office/drawing/2014/main" id="{EF6D8185-A903-4049-94AB-4E103EE87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3563" y="1358900"/>
                <a:ext cx="76200" cy="77788"/>
              </a:xfrm>
              <a:custGeom>
                <a:avLst/>
                <a:gdLst>
                  <a:gd name="T0" fmla="*/ 106 w 241"/>
                  <a:gd name="T1" fmla="*/ 73 h 242"/>
                  <a:gd name="T2" fmla="*/ 108 w 241"/>
                  <a:gd name="T3" fmla="*/ 68 h 242"/>
                  <a:gd name="T4" fmla="*/ 112 w 241"/>
                  <a:gd name="T5" fmla="*/ 64 h 242"/>
                  <a:gd name="T6" fmla="*/ 118 w 241"/>
                  <a:gd name="T7" fmla="*/ 62 h 242"/>
                  <a:gd name="T8" fmla="*/ 123 w 241"/>
                  <a:gd name="T9" fmla="*/ 62 h 242"/>
                  <a:gd name="T10" fmla="*/ 128 w 241"/>
                  <a:gd name="T11" fmla="*/ 64 h 242"/>
                  <a:gd name="T12" fmla="*/ 133 w 241"/>
                  <a:gd name="T13" fmla="*/ 68 h 242"/>
                  <a:gd name="T14" fmla="*/ 135 w 241"/>
                  <a:gd name="T15" fmla="*/ 73 h 242"/>
                  <a:gd name="T16" fmla="*/ 135 w 241"/>
                  <a:gd name="T17" fmla="*/ 167 h 242"/>
                  <a:gd name="T18" fmla="*/ 134 w 241"/>
                  <a:gd name="T19" fmla="*/ 172 h 242"/>
                  <a:gd name="T20" fmla="*/ 130 w 241"/>
                  <a:gd name="T21" fmla="*/ 177 h 242"/>
                  <a:gd name="T22" fmla="*/ 126 w 241"/>
                  <a:gd name="T23" fmla="*/ 181 h 242"/>
                  <a:gd name="T24" fmla="*/ 120 w 241"/>
                  <a:gd name="T25" fmla="*/ 182 h 242"/>
                  <a:gd name="T26" fmla="*/ 114 w 241"/>
                  <a:gd name="T27" fmla="*/ 181 h 242"/>
                  <a:gd name="T28" fmla="*/ 110 w 241"/>
                  <a:gd name="T29" fmla="*/ 177 h 242"/>
                  <a:gd name="T30" fmla="*/ 107 w 241"/>
                  <a:gd name="T31" fmla="*/ 172 h 242"/>
                  <a:gd name="T32" fmla="*/ 105 w 241"/>
                  <a:gd name="T33" fmla="*/ 167 h 242"/>
                  <a:gd name="T34" fmla="*/ 120 w 241"/>
                  <a:gd name="T35" fmla="*/ 242 h 242"/>
                  <a:gd name="T36" fmla="*/ 144 w 241"/>
                  <a:gd name="T37" fmla="*/ 240 h 242"/>
                  <a:gd name="T38" fmla="*/ 167 w 241"/>
                  <a:gd name="T39" fmla="*/ 232 h 242"/>
                  <a:gd name="T40" fmla="*/ 187 w 241"/>
                  <a:gd name="T41" fmla="*/ 221 h 242"/>
                  <a:gd name="T42" fmla="*/ 206 w 241"/>
                  <a:gd name="T43" fmla="*/ 206 h 242"/>
                  <a:gd name="T44" fmla="*/ 221 w 241"/>
                  <a:gd name="T45" fmla="*/ 188 h 242"/>
                  <a:gd name="T46" fmla="*/ 231 w 241"/>
                  <a:gd name="T47" fmla="*/ 168 h 242"/>
                  <a:gd name="T48" fmla="*/ 238 w 241"/>
                  <a:gd name="T49" fmla="*/ 145 h 242"/>
                  <a:gd name="T50" fmla="*/ 241 w 241"/>
                  <a:gd name="T51" fmla="*/ 122 h 242"/>
                  <a:gd name="T52" fmla="*/ 238 w 241"/>
                  <a:gd name="T53" fmla="*/ 97 h 242"/>
                  <a:gd name="T54" fmla="*/ 231 w 241"/>
                  <a:gd name="T55" fmla="*/ 74 h 242"/>
                  <a:gd name="T56" fmla="*/ 221 w 241"/>
                  <a:gd name="T57" fmla="*/ 54 h 242"/>
                  <a:gd name="T58" fmla="*/ 206 w 241"/>
                  <a:gd name="T59" fmla="*/ 36 h 242"/>
                  <a:gd name="T60" fmla="*/ 187 w 241"/>
                  <a:gd name="T61" fmla="*/ 22 h 242"/>
                  <a:gd name="T62" fmla="*/ 167 w 241"/>
                  <a:gd name="T63" fmla="*/ 10 h 242"/>
                  <a:gd name="T64" fmla="*/ 144 w 241"/>
                  <a:gd name="T65" fmla="*/ 4 h 242"/>
                  <a:gd name="T66" fmla="*/ 120 w 241"/>
                  <a:gd name="T67" fmla="*/ 0 h 242"/>
                  <a:gd name="T68" fmla="*/ 96 w 241"/>
                  <a:gd name="T69" fmla="*/ 4 h 242"/>
                  <a:gd name="T70" fmla="*/ 74 w 241"/>
                  <a:gd name="T71" fmla="*/ 10 h 242"/>
                  <a:gd name="T72" fmla="*/ 53 w 241"/>
                  <a:gd name="T73" fmla="*/ 22 h 242"/>
                  <a:gd name="T74" fmla="*/ 35 w 241"/>
                  <a:gd name="T75" fmla="*/ 36 h 242"/>
                  <a:gd name="T76" fmla="*/ 20 w 241"/>
                  <a:gd name="T77" fmla="*/ 54 h 242"/>
                  <a:gd name="T78" fmla="*/ 9 w 241"/>
                  <a:gd name="T79" fmla="*/ 74 h 242"/>
                  <a:gd name="T80" fmla="*/ 2 w 241"/>
                  <a:gd name="T81" fmla="*/ 97 h 242"/>
                  <a:gd name="T82" fmla="*/ 0 w 241"/>
                  <a:gd name="T83" fmla="*/ 122 h 242"/>
                  <a:gd name="T84" fmla="*/ 2 w 241"/>
                  <a:gd name="T85" fmla="*/ 145 h 242"/>
                  <a:gd name="T86" fmla="*/ 9 w 241"/>
                  <a:gd name="T87" fmla="*/ 168 h 242"/>
                  <a:gd name="T88" fmla="*/ 20 w 241"/>
                  <a:gd name="T89" fmla="*/ 188 h 242"/>
                  <a:gd name="T90" fmla="*/ 35 w 241"/>
                  <a:gd name="T91" fmla="*/ 206 h 242"/>
                  <a:gd name="T92" fmla="*/ 53 w 241"/>
                  <a:gd name="T93" fmla="*/ 221 h 242"/>
                  <a:gd name="T94" fmla="*/ 74 w 241"/>
                  <a:gd name="T95" fmla="*/ 232 h 242"/>
                  <a:gd name="T96" fmla="*/ 96 w 241"/>
                  <a:gd name="T97" fmla="*/ 240 h 242"/>
                  <a:gd name="T98" fmla="*/ 120 w 241"/>
                  <a:gd name="T9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2">
                    <a:moveTo>
                      <a:pt x="105" y="77"/>
                    </a:moveTo>
                    <a:lnTo>
                      <a:pt x="106" y="73"/>
                    </a:lnTo>
                    <a:lnTo>
                      <a:pt x="107" y="70"/>
                    </a:lnTo>
                    <a:lnTo>
                      <a:pt x="108" y="68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14" y="63"/>
                    </a:lnTo>
                    <a:lnTo>
                      <a:pt x="118" y="62"/>
                    </a:lnTo>
                    <a:lnTo>
                      <a:pt x="120" y="62"/>
                    </a:lnTo>
                    <a:lnTo>
                      <a:pt x="123" y="62"/>
                    </a:lnTo>
                    <a:lnTo>
                      <a:pt x="126" y="63"/>
                    </a:lnTo>
                    <a:lnTo>
                      <a:pt x="128" y="64"/>
                    </a:lnTo>
                    <a:lnTo>
                      <a:pt x="130" y="66"/>
                    </a:lnTo>
                    <a:lnTo>
                      <a:pt x="133" y="68"/>
                    </a:lnTo>
                    <a:lnTo>
                      <a:pt x="134" y="70"/>
                    </a:lnTo>
                    <a:lnTo>
                      <a:pt x="135" y="73"/>
                    </a:lnTo>
                    <a:lnTo>
                      <a:pt x="135" y="77"/>
                    </a:lnTo>
                    <a:lnTo>
                      <a:pt x="135" y="167"/>
                    </a:lnTo>
                    <a:lnTo>
                      <a:pt x="135" y="170"/>
                    </a:lnTo>
                    <a:lnTo>
                      <a:pt x="134" y="172"/>
                    </a:lnTo>
                    <a:lnTo>
                      <a:pt x="133" y="175"/>
                    </a:lnTo>
                    <a:lnTo>
                      <a:pt x="130" y="177"/>
                    </a:lnTo>
                    <a:lnTo>
                      <a:pt x="128" y="178"/>
                    </a:lnTo>
                    <a:lnTo>
                      <a:pt x="126" y="181"/>
                    </a:lnTo>
                    <a:lnTo>
                      <a:pt x="123" y="182"/>
                    </a:lnTo>
                    <a:lnTo>
                      <a:pt x="120" y="182"/>
                    </a:lnTo>
                    <a:lnTo>
                      <a:pt x="118" y="182"/>
                    </a:lnTo>
                    <a:lnTo>
                      <a:pt x="114" y="181"/>
                    </a:lnTo>
                    <a:lnTo>
                      <a:pt x="112" y="178"/>
                    </a:lnTo>
                    <a:lnTo>
                      <a:pt x="110" y="177"/>
                    </a:lnTo>
                    <a:lnTo>
                      <a:pt x="108" y="175"/>
                    </a:lnTo>
                    <a:lnTo>
                      <a:pt x="107" y="172"/>
                    </a:lnTo>
                    <a:lnTo>
                      <a:pt x="106" y="170"/>
                    </a:lnTo>
                    <a:lnTo>
                      <a:pt x="105" y="167"/>
                    </a:lnTo>
                    <a:lnTo>
                      <a:pt x="105" y="77"/>
                    </a:lnTo>
                    <a:close/>
                    <a:moveTo>
                      <a:pt x="120" y="242"/>
                    </a:moveTo>
                    <a:lnTo>
                      <a:pt x="133" y="241"/>
                    </a:lnTo>
                    <a:lnTo>
                      <a:pt x="144" y="240"/>
                    </a:lnTo>
                    <a:lnTo>
                      <a:pt x="156" y="236"/>
                    </a:lnTo>
                    <a:lnTo>
                      <a:pt x="167" y="232"/>
                    </a:lnTo>
                    <a:lnTo>
                      <a:pt x="178" y="227"/>
                    </a:lnTo>
                    <a:lnTo>
                      <a:pt x="187" y="221"/>
                    </a:lnTo>
                    <a:lnTo>
                      <a:pt x="197" y="214"/>
                    </a:lnTo>
                    <a:lnTo>
                      <a:pt x="206" y="206"/>
                    </a:lnTo>
                    <a:lnTo>
                      <a:pt x="213" y="198"/>
                    </a:lnTo>
                    <a:lnTo>
                      <a:pt x="221" y="188"/>
                    </a:lnTo>
                    <a:lnTo>
                      <a:pt x="226" y="178"/>
                    </a:lnTo>
                    <a:lnTo>
                      <a:pt x="231" y="168"/>
                    </a:lnTo>
                    <a:lnTo>
                      <a:pt x="236" y="157"/>
                    </a:lnTo>
                    <a:lnTo>
                      <a:pt x="238" y="145"/>
                    </a:lnTo>
                    <a:lnTo>
                      <a:pt x="240" y="133"/>
                    </a:lnTo>
                    <a:lnTo>
                      <a:pt x="241" y="122"/>
                    </a:lnTo>
                    <a:lnTo>
                      <a:pt x="240" y="109"/>
                    </a:lnTo>
                    <a:lnTo>
                      <a:pt x="238" y="97"/>
                    </a:lnTo>
                    <a:lnTo>
                      <a:pt x="236" y="85"/>
                    </a:lnTo>
                    <a:lnTo>
                      <a:pt x="231" y="74"/>
                    </a:lnTo>
                    <a:lnTo>
                      <a:pt x="226" y="64"/>
                    </a:lnTo>
                    <a:lnTo>
                      <a:pt x="221" y="54"/>
                    </a:lnTo>
                    <a:lnTo>
                      <a:pt x="213" y="44"/>
                    </a:lnTo>
                    <a:lnTo>
                      <a:pt x="206" y="36"/>
                    </a:lnTo>
                    <a:lnTo>
                      <a:pt x="197" y="28"/>
                    </a:lnTo>
                    <a:lnTo>
                      <a:pt x="187" y="22"/>
                    </a:lnTo>
                    <a:lnTo>
                      <a:pt x="178" y="15"/>
                    </a:lnTo>
                    <a:lnTo>
                      <a:pt x="167" y="10"/>
                    </a:lnTo>
                    <a:lnTo>
                      <a:pt x="156" y="7"/>
                    </a:lnTo>
                    <a:lnTo>
                      <a:pt x="144" y="4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4" y="10"/>
                    </a:lnTo>
                    <a:lnTo>
                      <a:pt x="63" y="15"/>
                    </a:lnTo>
                    <a:lnTo>
                      <a:pt x="53" y="22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7" y="44"/>
                    </a:lnTo>
                    <a:lnTo>
                      <a:pt x="20" y="54"/>
                    </a:lnTo>
                    <a:lnTo>
                      <a:pt x="15" y="64"/>
                    </a:lnTo>
                    <a:lnTo>
                      <a:pt x="9" y="74"/>
                    </a:lnTo>
                    <a:lnTo>
                      <a:pt x="5" y="85"/>
                    </a:lnTo>
                    <a:lnTo>
                      <a:pt x="2" y="97"/>
                    </a:lnTo>
                    <a:lnTo>
                      <a:pt x="1" y="109"/>
                    </a:lnTo>
                    <a:lnTo>
                      <a:pt x="0" y="122"/>
                    </a:lnTo>
                    <a:lnTo>
                      <a:pt x="1" y="133"/>
                    </a:lnTo>
                    <a:lnTo>
                      <a:pt x="2" y="145"/>
                    </a:lnTo>
                    <a:lnTo>
                      <a:pt x="5" y="157"/>
                    </a:lnTo>
                    <a:lnTo>
                      <a:pt x="9" y="168"/>
                    </a:lnTo>
                    <a:lnTo>
                      <a:pt x="15" y="178"/>
                    </a:lnTo>
                    <a:lnTo>
                      <a:pt x="20" y="188"/>
                    </a:lnTo>
                    <a:lnTo>
                      <a:pt x="27" y="198"/>
                    </a:lnTo>
                    <a:lnTo>
                      <a:pt x="35" y="206"/>
                    </a:lnTo>
                    <a:lnTo>
                      <a:pt x="44" y="214"/>
                    </a:lnTo>
                    <a:lnTo>
                      <a:pt x="53" y="221"/>
                    </a:lnTo>
                    <a:lnTo>
                      <a:pt x="63" y="227"/>
                    </a:lnTo>
                    <a:lnTo>
                      <a:pt x="74" y="232"/>
                    </a:lnTo>
                    <a:lnTo>
                      <a:pt x="84" y="236"/>
                    </a:lnTo>
                    <a:lnTo>
                      <a:pt x="96" y="240"/>
                    </a:lnTo>
                    <a:lnTo>
                      <a:pt x="108" y="241"/>
                    </a:lnTo>
                    <a:lnTo>
                      <a:pt x="120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569">
                <a:extLst>
                  <a:ext uri="{FF2B5EF4-FFF2-40B4-BE49-F238E27FC236}">
                    <a16:creationId xmlns:a16="http://schemas.microsoft.com/office/drawing/2014/main" id="{5446D7B6-8208-48C2-9958-A37755FFE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763" y="1517650"/>
                <a:ext cx="57150" cy="95250"/>
              </a:xfrm>
              <a:custGeom>
                <a:avLst/>
                <a:gdLst>
                  <a:gd name="T0" fmla="*/ 165 w 180"/>
                  <a:gd name="T1" fmla="*/ 0 h 302"/>
                  <a:gd name="T2" fmla="*/ 15 w 180"/>
                  <a:gd name="T3" fmla="*/ 0 h 302"/>
                  <a:gd name="T4" fmla="*/ 12 w 180"/>
                  <a:gd name="T5" fmla="*/ 0 h 302"/>
                  <a:gd name="T6" fmla="*/ 9 w 180"/>
                  <a:gd name="T7" fmla="*/ 1 h 302"/>
                  <a:gd name="T8" fmla="*/ 6 w 180"/>
                  <a:gd name="T9" fmla="*/ 2 h 302"/>
                  <a:gd name="T10" fmla="*/ 4 w 180"/>
                  <a:gd name="T11" fmla="*/ 4 h 302"/>
                  <a:gd name="T12" fmla="*/ 2 w 180"/>
                  <a:gd name="T13" fmla="*/ 7 h 302"/>
                  <a:gd name="T14" fmla="*/ 1 w 180"/>
                  <a:gd name="T15" fmla="*/ 9 h 302"/>
                  <a:gd name="T16" fmla="*/ 0 w 180"/>
                  <a:gd name="T17" fmla="*/ 12 h 302"/>
                  <a:gd name="T18" fmla="*/ 0 w 180"/>
                  <a:gd name="T19" fmla="*/ 15 h 302"/>
                  <a:gd name="T20" fmla="*/ 0 w 180"/>
                  <a:gd name="T21" fmla="*/ 287 h 302"/>
                  <a:gd name="T22" fmla="*/ 0 w 180"/>
                  <a:gd name="T23" fmla="*/ 289 h 302"/>
                  <a:gd name="T24" fmla="*/ 1 w 180"/>
                  <a:gd name="T25" fmla="*/ 292 h 302"/>
                  <a:gd name="T26" fmla="*/ 2 w 180"/>
                  <a:gd name="T27" fmla="*/ 294 h 302"/>
                  <a:gd name="T28" fmla="*/ 4 w 180"/>
                  <a:gd name="T29" fmla="*/ 296 h 302"/>
                  <a:gd name="T30" fmla="*/ 6 w 180"/>
                  <a:gd name="T31" fmla="*/ 298 h 302"/>
                  <a:gd name="T32" fmla="*/ 9 w 180"/>
                  <a:gd name="T33" fmla="*/ 299 h 302"/>
                  <a:gd name="T34" fmla="*/ 12 w 180"/>
                  <a:gd name="T35" fmla="*/ 301 h 302"/>
                  <a:gd name="T36" fmla="*/ 15 w 180"/>
                  <a:gd name="T37" fmla="*/ 302 h 302"/>
                  <a:gd name="T38" fmla="*/ 165 w 180"/>
                  <a:gd name="T39" fmla="*/ 302 h 302"/>
                  <a:gd name="T40" fmla="*/ 168 w 180"/>
                  <a:gd name="T41" fmla="*/ 301 h 302"/>
                  <a:gd name="T42" fmla="*/ 172 w 180"/>
                  <a:gd name="T43" fmla="*/ 299 h 302"/>
                  <a:gd name="T44" fmla="*/ 174 w 180"/>
                  <a:gd name="T45" fmla="*/ 298 h 302"/>
                  <a:gd name="T46" fmla="*/ 176 w 180"/>
                  <a:gd name="T47" fmla="*/ 296 h 302"/>
                  <a:gd name="T48" fmla="*/ 178 w 180"/>
                  <a:gd name="T49" fmla="*/ 294 h 302"/>
                  <a:gd name="T50" fmla="*/ 179 w 180"/>
                  <a:gd name="T51" fmla="*/ 292 h 302"/>
                  <a:gd name="T52" fmla="*/ 180 w 180"/>
                  <a:gd name="T53" fmla="*/ 289 h 302"/>
                  <a:gd name="T54" fmla="*/ 180 w 180"/>
                  <a:gd name="T55" fmla="*/ 287 h 302"/>
                  <a:gd name="T56" fmla="*/ 180 w 180"/>
                  <a:gd name="T57" fmla="*/ 15 h 302"/>
                  <a:gd name="T58" fmla="*/ 180 w 180"/>
                  <a:gd name="T59" fmla="*/ 12 h 302"/>
                  <a:gd name="T60" fmla="*/ 179 w 180"/>
                  <a:gd name="T61" fmla="*/ 9 h 302"/>
                  <a:gd name="T62" fmla="*/ 178 w 180"/>
                  <a:gd name="T63" fmla="*/ 7 h 302"/>
                  <a:gd name="T64" fmla="*/ 176 w 180"/>
                  <a:gd name="T65" fmla="*/ 4 h 302"/>
                  <a:gd name="T66" fmla="*/ 174 w 180"/>
                  <a:gd name="T67" fmla="*/ 2 h 302"/>
                  <a:gd name="T68" fmla="*/ 172 w 180"/>
                  <a:gd name="T69" fmla="*/ 1 h 302"/>
                  <a:gd name="T70" fmla="*/ 168 w 180"/>
                  <a:gd name="T71" fmla="*/ 0 h 302"/>
                  <a:gd name="T72" fmla="*/ 165 w 180"/>
                  <a:gd name="T7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0" h="302"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87"/>
                    </a:lnTo>
                    <a:lnTo>
                      <a:pt x="0" y="289"/>
                    </a:lnTo>
                    <a:lnTo>
                      <a:pt x="1" y="292"/>
                    </a:lnTo>
                    <a:lnTo>
                      <a:pt x="2" y="294"/>
                    </a:lnTo>
                    <a:lnTo>
                      <a:pt x="4" y="296"/>
                    </a:lnTo>
                    <a:lnTo>
                      <a:pt x="6" y="298"/>
                    </a:lnTo>
                    <a:lnTo>
                      <a:pt x="9" y="299"/>
                    </a:lnTo>
                    <a:lnTo>
                      <a:pt x="12" y="301"/>
                    </a:lnTo>
                    <a:lnTo>
                      <a:pt x="15" y="302"/>
                    </a:lnTo>
                    <a:lnTo>
                      <a:pt x="165" y="302"/>
                    </a:lnTo>
                    <a:lnTo>
                      <a:pt x="168" y="301"/>
                    </a:lnTo>
                    <a:lnTo>
                      <a:pt x="172" y="299"/>
                    </a:lnTo>
                    <a:lnTo>
                      <a:pt x="174" y="298"/>
                    </a:lnTo>
                    <a:lnTo>
                      <a:pt x="176" y="296"/>
                    </a:lnTo>
                    <a:lnTo>
                      <a:pt x="178" y="294"/>
                    </a:lnTo>
                    <a:lnTo>
                      <a:pt x="179" y="292"/>
                    </a:lnTo>
                    <a:lnTo>
                      <a:pt x="180" y="289"/>
                    </a:lnTo>
                    <a:lnTo>
                      <a:pt x="180" y="28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570">
                <a:extLst>
                  <a:ext uri="{FF2B5EF4-FFF2-40B4-BE49-F238E27FC236}">
                    <a16:creationId xmlns:a16="http://schemas.microsoft.com/office/drawing/2014/main" id="{B37A71C9-B99B-4829-84B1-46806FD3F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1527175"/>
                <a:ext cx="225425" cy="104775"/>
              </a:xfrm>
              <a:custGeom>
                <a:avLst/>
                <a:gdLst>
                  <a:gd name="T0" fmla="*/ 688 w 708"/>
                  <a:gd name="T1" fmla="*/ 110 h 331"/>
                  <a:gd name="T2" fmla="*/ 665 w 708"/>
                  <a:gd name="T3" fmla="*/ 95 h 331"/>
                  <a:gd name="T4" fmla="*/ 644 w 708"/>
                  <a:gd name="T5" fmla="*/ 87 h 331"/>
                  <a:gd name="T6" fmla="*/ 622 w 708"/>
                  <a:gd name="T7" fmla="*/ 85 h 331"/>
                  <a:gd name="T8" fmla="*/ 583 w 708"/>
                  <a:gd name="T9" fmla="*/ 91 h 331"/>
                  <a:gd name="T10" fmla="*/ 502 w 708"/>
                  <a:gd name="T11" fmla="*/ 137 h 331"/>
                  <a:gd name="T12" fmla="*/ 486 w 708"/>
                  <a:gd name="T13" fmla="*/ 162 h 331"/>
                  <a:gd name="T14" fmla="*/ 468 w 708"/>
                  <a:gd name="T15" fmla="*/ 175 h 331"/>
                  <a:gd name="T16" fmla="*/ 445 w 708"/>
                  <a:gd name="T17" fmla="*/ 180 h 331"/>
                  <a:gd name="T18" fmla="*/ 226 w 708"/>
                  <a:gd name="T19" fmla="*/ 180 h 331"/>
                  <a:gd name="T20" fmla="*/ 218 w 708"/>
                  <a:gd name="T21" fmla="*/ 178 h 331"/>
                  <a:gd name="T22" fmla="*/ 213 w 708"/>
                  <a:gd name="T23" fmla="*/ 172 h 331"/>
                  <a:gd name="T24" fmla="*/ 211 w 708"/>
                  <a:gd name="T25" fmla="*/ 162 h 331"/>
                  <a:gd name="T26" fmla="*/ 216 w 708"/>
                  <a:gd name="T27" fmla="*/ 155 h 331"/>
                  <a:gd name="T28" fmla="*/ 223 w 708"/>
                  <a:gd name="T29" fmla="*/ 151 h 331"/>
                  <a:gd name="T30" fmla="*/ 437 w 708"/>
                  <a:gd name="T31" fmla="*/ 150 h 331"/>
                  <a:gd name="T32" fmla="*/ 461 w 708"/>
                  <a:gd name="T33" fmla="*/ 143 h 331"/>
                  <a:gd name="T34" fmla="*/ 475 w 708"/>
                  <a:gd name="T35" fmla="*/ 122 h 331"/>
                  <a:gd name="T36" fmla="*/ 478 w 708"/>
                  <a:gd name="T37" fmla="*/ 102 h 331"/>
                  <a:gd name="T38" fmla="*/ 470 w 708"/>
                  <a:gd name="T39" fmla="*/ 84 h 331"/>
                  <a:gd name="T40" fmla="*/ 451 w 708"/>
                  <a:gd name="T41" fmla="*/ 67 h 331"/>
                  <a:gd name="T42" fmla="*/ 422 w 708"/>
                  <a:gd name="T43" fmla="*/ 60 h 331"/>
                  <a:gd name="T44" fmla="*/ 389 w 708"/>
                  <a:gd name="T45" fmla="*/ 60 h 331"/>
                  <a:gd name="T46" fmla="*/ 365 w 708"/>
                  <a:gd name="T47" fmla="*/ 60 h 331"/>
                  <a:gd name="T48" fmla="*/ 339 w 708"/>
                  <a:gd name="T49" fmla="*/ 60 h 331"/>
                  <a:gd name="T50" fmla="*/ 307 w 708"/>
                  <a:gd name="T51" fmla="*/ 60 h 331"/>
                  <a:gd name="T52" fmla="*/ 246 w 708"/>
                  <a:gd name="T53" fmla="*/ 24 h 331"/>
                  <a:gd name="T54" fmla="*/ 181 w 708"/>
                  <a:gd name="T55" fmla="*/ 3 h 331"/>
                  <a:gd name="T56" fmla="*/ 15 w 708"/>
                  <a:gd name="T57" fmla="*/ 0 h 331"/>
                  <a:gd name="T58" fmla="*/ 8 w 708"/>
                  <a:gd name="T59" fmla="*/ 2 h 331"/>
                  <a:gd name="T60" fmla="*/ 1 w 708"/>
                  <a:gd name="T61" fmla="*/ 10 h 331"/>
                  <a:gd name="T62" fmla="*/ 0 w 708"/>
                  <a:gd name="T63" fmla="*/ 223 h 331"/>
                  <a:gd name="T64" fmla="*/ 7 w 708"/>
                  <a:gd name="T65" fmla="*/ 236 h 331"/>
                  <a:gd name="T66" fmla="*/ 90 w 708"/>
                  <a:gd name="T67" fmla="*/ 265 h 331"/>
                  <a:gd name="T68" fmla="*/ 205 w 708"/>
                  <a:gd name="T69" fmla="*/ 306 h 331"/>
                  <a:gd name="T70" fmla="*/ 281 w 708"/>
                  <a:gd name="T71" fmla="*/ 328 h 331"/>
                  <a:gd name="T72" fmla="*/ 321 w 708"/>
                  <a:gd name="T73" fmla="*/ 331 h 331"/>
                  <a:gd name="T74" fmla="*/ 348 w 708"/>
                  <a:gd name="T75" fmla="*/ 326 h 331"/>
                  <a:gd name="T76" fmla="*/ 408 w 708"/>
                  <a:gd name="T77" fmla="*/ 303 h 331"/>
                  <a:gd name="T78" fmla="*/ 494 w 708"/>
                  <a:gd name="T79" fmla="*/ 258 h 331"/>
                  <a:gd name="T80" fmla="*/ 557 w 708"/>
                  <a:gd name="T81" fmla="*/ 223 h 331"/>
                  <a:gd name="T82" fmla="*/ 636 w 708"/>
                  <a:gd name="T83" fmla="*/ 181 h 331"/>
                  <a:gd name="T84" fmla="*/ 703 w 708"/>
                  <a:gd name="T85" fmla="*/ 147 h 331"/>
                  <a:gd name="T86" fmla="*/ 708 w 708"/>
                  <a:gd name="T87" fmla="*/ 139 h 331"/>
                  <a:gd name="T88" fmla="*/ 706 w 708"/>
                  <a:gd name="T89" fmla="*/ 12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8" h="331">
                    <a:moveTo>
                      <a:pt x="704" y="125"/>
                    </a:moveTo>
                    <a:lnTo>
                      <a:pt x="695" y="117"/>
                    </a:lnTo>
                    <a:lnTo>
                      <a:pt x="688" y="110"/>
                    </a:lnTo>
                    <a:lnTo>
                      <a:pt x="680" y="104"/>
                    </a:lnTo>
                    <a:lnTo>
                      <a:pt x="673" y="99"/>
                    </a:lnTo>
                    <a:lnTo>
                      <a:pt x="665" y="95"/>
                    </a:lnTo>
                    <a:lnTo>
                      <a:pt x="658" y="91"/>
                    </a:lnTo>
                    <a:lnTo>
                      <a:pt x="650" y="89"/>
                    </a:lnTo>
                    <a:lnTo>
                      <a:pt x="644" y="87"/>
                    </a:lnTo>
                    <a:lnTo>
                      <a:pt x="636" y="85"/>
                    </a:lnTo>
                    <a:lnTo>
                      <a:pt x="629" y="85"/>
                    </a:lnTo>
                    <a:lnTo>
                      <a:pt x="622" y="85"/>
                    </a:lnTo>
                    <a:lnTo>
                      <a:pt x="615" y="85"/>
                    </a:lnTo>
                    <a:lnTo>
                      <a:pt x="599" y="88"/>
                    </a:lnTo>
                    <a:lnTo>
                      <a:pt x="583" y="91"/>
                    </a:lnTo>
                    <a:lnTo>
                      <a:pt x="507" y="115"/>
                    </a:lnTo>
                    <a:lnTo>
                      <a:pt x="505" y="127"/>
                    </a:lnTo>
                    <a:lnTo>
                      <a:pt x="502" y="137"/>
                    </a:lnTo>
                    <a:lnTo>
                      <a:pt x="497" y="147"/>
                    </a:lnTo>
                    <a:lnTo>
                      <a:pt x="491" y="157"/>
                    </a:lnTo>
                    <a:lnTo>
                      <a:pt x="486" y="162"/>
                    </a:lnTo>
                    <a:lnTo>
                      <a:pt x="480" y="166"/>
                    </a:lnTo>
                    <a:lnTo>
                      <a:pt x="474" y="171"/>
                    </a:lnTo>
                    <a:lnTo>
                      <a:pt x="468" y="175"/>
                    </a:lnTo>
                    <a:lnTo>
                      <a:pt x="460" y="177"/>
                    </a:lnTo>
                    <a:lnTo>
                      <a:pt x="453" y="179"/>
                    </a:lnTo>
                    <a:lnTo>
                      <a:pt x="445" y="180"/>
                    </a:lnTo>
                    <a:lnTo>
                      <a:pt x="437" y="180"/>
                    </a:lnTo>
                    <a:lnTo>
                      <a:pt x="422" y="180"/>
                    </a:lnTo>
                    <a:lnTo>
                      <a:pt x="226" y="180"/>
                    </a:lnTo>
                    <a:lnTo>
                      <a:pt x="223" y="180"/>
                    </a:lnTo>
                    <a:lnTo>
                      <a:pt x="220" y="179"/>
                    </a:lnTo>
                    <a:lnTo>
                      <a:pt x="218" y="178"/>
                    </a:lnTo>
                    <a:lnTo>
                      <a:pt x="216" y="176"/>
                    </a:lnTo>
                    <a:lnTo>
                      <a:pt x="214" y="174"/>
                    </a:lnTo>
                    <a:lnTo>
                      <a:pt x="213" y="172"/>
                    </a:lnTo>
                    <a:lnTo>
                      <a:pt x="211" y="169"/>
                    </a:lnTo>
                    <a:lnTo>
                      <a:pt x="211" y="165"/>
                    </a:lnTo>
                    <a:lnTo>
                      <a:pt x="211" y="162"/>
                    </a:lnTo>
                    <a:lnTo>
                      <a:pt x="213" y="160"/>
                    </a:lnTo>
                    <a:lnTo>
                      <a:pt x="214" y="157"/>
                    </a:lnTo>
                    <a:lnTo>
                      <a:pt x="216" y="155"/>
                    </a:lnTo>
                    <a:lnTo>
                      <a:pt x="218" y="154"/>
                    </a:lnTo>
                    <a:lnTo>
                      <a:pt x="220" y="151"/>
                    </a:lnTo>
                    <a:lnTo>
                      <a:pt x="223" y="151"/>
                    </a:lnTo>
                    <a:lnTo>
                      <a:pt x="226" y="150"/>
                    </a:lnTo>
                    <a:lnTo>
                      <a:pt x="422" y="150"/>
                    </a:lnTo>
                    <a:lnTo>
                      <a:pt x="437" y="150"/>
                    </a:lnTo>
                    <a:lnTo>
                      <a:pt x="446" y="149"/>
                    </a:lnTo>
                    <a:lnTo>
                      <a:pt x="455" y="147"/>
                    </a:lnTo>
                    <a:lnTo>
                      <a:pt x="461" y="143"/>
                    </a:lnTo>
                    <a:lnTo>
                      <a:pt x="468" y="137"/>
                    </a:lnTo>
                    <a:lnTo>
                      <a:pt x="472" y="130"/>
                    </a:lnTo>
                    <a:lnTo>
                      <a:pt x="475" y="122"/>
                    </a:lnTo>
                    <a:lnTo>
                      <a:pt x="477" y="114"/>
                    </a:lnTo>
                    <a:lnTo>
                      <a:pt x="478" y="105"/>
                    </a:lnTo>
                    <a:lnTo>
                      <a:pt x="478" y="102"/>
                    </a:lnTo>
                    <a:lnTo>
                      <a:pt x="478" y="98"/>
                    </a:lnTo>
                    <a:lnTo>
                      <a:pt x="474" y="90"/>
                    </a:lnTo>
                    <a:lnTo>
                      <a:pt x="470" y="84"/>
                    </a:lnTo>
                    <a:lnTo>
                      <a:pt x="465" y="76"/>
                    </a:lnTo>
                    <a:lnTo>
                      <a:pt x="458" y="71"/>
                    </a:lnTo>
                    <a:lnTo>
                      <a:pt x="451" y="67"/>
                    </a:lnTo>
                    <a:lnTo>
                      <a:pt x="442" y="63"/>
                    </a:lnTo>
                    <a:lnTo>
                      <a:pt x="432" y="61"/>
                    </a:lnTo>
                    <a:lnTo>
                      <a:pt x="422" y="60"/>
                    </a:lnTo>
                    <a:lnTo>
                      <a:pt x="410" y="60"/>
                    </a:lnTo>
                    <a:lnTo>
                      <a:pt x="399" y="60"/>
                    </a:lnTo>
                    <a:lnTo>
                      <a:pt x="389" y="60"/>
                    </a:lnTo>
                    <a:lnTo>
                      <a:pt x="381" y="60"/>
                    </a:lnTo>
                    <a:lnTo>
                      <a:pt x="373" y="60"/>
                    </a:lnTo>
                    <a:lnTo>
                      <a:pt x="365" y="60"/>
                    </a:lnTo>
                    <a:lnTo>
                      <a:pt x="356" y="60"/>
                    </a:lnTo>
                    <a:lnTo>
                      <a:pt x="349" y="60"/>
                    </a:lnTo>
                    <a:lnTo>
                      <a:pt x="339" y="60"/>
                    </a:lnTo>
                    <a:lnTo>
                      <a:pt x="330" y="60"/>
                    </a:lnTo>
                    <a:lnTo>
                      <a:pt x="320" y="60"/>
                    </a:lnTo>
                    <a:lnTo>
                      <a:pt x="307" y="60"/>
                    </a:lnTo>
                    <a:lnTo>
                      <a:pt x="288" y="46"/>
                    </a:lnTo>
                    <a:lnTo>
                      <a:pt x="267" y="33"/>
                    </a:lnTo>
                    <a:lnTo>
                      <a:pt x="246" y="24"/>
                    </a:lnTo>
                    <a:lnTo>
                      <a:pt x="225" y="15"/>
                    </a:lnTo>
                    <a:lnTo>
                      <a:pt x="204" y="9"/>
                    </a:lnTo>
                    <a:lnTo>
                      <a:pt x="181" y="3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223"/>
                    </a:lnTo>
                    <a:lnTo>
                      <a:pt x="1" y="229"/>
                    </a:lnTo>
                    <a:lnTo>
                      <a:pt x="3" y="232"/>
                    </a:lnTo>
                    <a:lnTo>
                      <a:pt x="7" y="236"/>
                    </a:lnTo>
                    <a:lnTo>
                      <a:pt x="11" y="238"/>
                    </a:lnTo>
                    <a:lnTo>
                      <a:pt x="53" y="252"/>
                    </a:lnTo>
                    <a:lnTo>
                      <a:pt x="90" y="265"/>
                    </a:lnTo>
                    <a:lnTo>
                      <a:pt x="123" y="277"/>
                    </a:lnTo>
                    <a:lnTo>
                      <a:pt x="154" y="288"/>
                    </a:lnTo>
                    <a:lnTo>
                      <a:pt x="205" y="306"/>
                    </a:lnTo>
                    <a:lnTo>
                      <a:pt x="247" y="320"/>
                    </a:lnTo>
                    <a:lnTo>
                      <a:pt x="264" y="325"/>
                    </a:lnTo>
                    <a:lnTo>
                      <a:pt x="281" y="328"/>
                    </a:lnTo>
                    <a:lnTo>
                      <a:pt x="296" y="331"/>
                    </a:lnTo>
                    <a:lnTo>
                      <a:pt x="311" y="331"/>
                    </a:lnTo>
                    <a:lnTo>
                      <a:pt x="321" y="331"/>
                    </a:lnTo>
                    <a:lnTo>
                      <a:pt x="329" y="329"/>
                    </a:lnTo>
                    <a:lnTo>
                      <a:pt x="338" y="328"/>
                    </a:lnTo>
                    <a:lnTo>
                      <a:pt x="348" y="326"/>
                    </a:lnTo>
                    <a:lnTo>
                      <a:pt x="366" y="321"/>
                    </a:lnTo>
                    <a:lnTo>
                      <a:pt x="386" y="313"/>
                    </a:lnTo>
                    <a:lnTo>
                      <a:pt x="408" y="303"/>
                    </a:lnTo>
                    <a:lnTo>
                      <a:pt x="433" y="291"/>
                    </a:lnTo>
                    <a:lnTo>
                      <a:pt x="461" y="276"/>
                    </a:lnTo>
                    <a:lnTo>
                      <a:pt x="494" y="258"/>
                    </a:lnTo>
                    <a:lnTo>
                      <a:pt x="513" y="247"/>
                    </a:lnTo>
                    <a:lnTo>
                      <a:pt x="533" y="236"/>
                    </a:lnTo>
                    <a:lnTo>
                      <a:pt x="557" y="223"/>
                    </a:lnTo>
                    <a:lnTo>
                      <a:pt x="581" y="210"/>
                    </a:lnTo>
                    <a:lnTo>
                      <a:pt x="607" y="196"/>
                    </a:lnTo>
                    <a:lnTo>
                      <a:pt x="636" y="181"/>
                    </a:lnTo>
                    <a:lnTo>
                      <a:pt x="667" y="165"/>
                    </a:lnTo>
                    <a:lnTo>
                      <a:pt x="699" y="149"/>
                    </a:lnTo>
                    <a:lnTo>
                      <a:pt x="703" y="147"/>
                    </a:lnTo>
                    <a:lnTo>
                      <a:pt x="705" y="145"/>
                    </a:lnTo>
                    <a:lnTo>
                      <a:pt x="707" y="142"/>
                    </a:lnTo>
                    <a:lnTo>
                      <a:pt x="708" y="139"/>
                    </a:lnTo>
                    <a:lnTo>
                      <a:pt x="708" y="134"/>
                    </a:lnTo>
                    <a:lnTo>
                      <a:pt x="707" y="131"/>
                    </a:lnTo>
                    <a:lnTo>
                      <a:pt x="706" y="128"/>
                    </a:lnTo>
                    <a:lnTo>
                      <a:pt x="704" y="125"/>
                    </a:lnTo>
                    <a:lnTo>
                      <a:pt x="704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C5361F62-1898-4B21-A330-D229A29302FF}"/>
                </a:ext>
              </a:extLst>
            </p:cNvPr>
            <p:cNvSpPr txBox="1">
              <a:spLocks/>
            </p:cNvSpPr>
            <p:nvPr/>
          </p:nvSpPr>
          <p:spPr>
            <a:xfrm>
              <a:off x="6553852" y="2621609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Evaluation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B3588636-BD99-4376-BE71-7D5AE32250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63770" y="1992335"/>
              <a:ext cx="519402" cy="308648"/>
              <a:chOff x="1792" y="943"/>
              <a:chExt cx="4096" cy="2434"/>
            </a:xfrm>
            <a:solidFill>
              <a:schemeClr val="accent1"/>
            </a:solidFill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BA895A8B-6F37-4465-95CD-F98C62BF5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0" y="943"/>
                <a:ext cx="2172" cy="1666"/>
              </a:xfrm>
              <a:custGeom>
                <a:avLst/>
                <a:gdLst>
                  <a:gd name="T0" fmla="*/ 2172 w 2172"/>
                  <a:gd name="T1" fmla="*/ 1666 h 1666"/>
                  <a:gd name="T2" fmla="*/ 1908 w 2172"/>
                  <a:gd name="T3" fmla="*/ 1666 h 1666"/>
                  <a:gd name="T4" fmla="*/ 1888 w 2172"/>
                  <a:gd name="T5" fmla="*/ 1662 h 1666"/>
                  <a:gd name="T6" fmla="*/ 1854 w 2172"/>
                  <a:gd name="T7" fmla="*/ 1648 h 1666"/>
                  <a:gd name="T8" fmla="*/ 1810 w 2172"/>
                  <a:gd name="T9" fmla="*/ 1616 h 1666"/>
                  <a:gd name="T10" fmla="*/ 1784 w 2172"/>
                  <a:gd name="T11" fmla="*/ 1588 h 1666"/>
                  <a:gd name="T12" fmla="*/ 1320 w 2172"/>
                  <a:gd name="T13" fmla="*/ 1086 h 1666"/>
                  <a:gd name="T14" fmla="*/ 912 w 2172"/>
                  <a:gd name="T15" fmla="*/ 646 h 1666"/>
                  <a:gd name="T16" fmla="*/ 898 w 2172"/>
                  <a:gd name="T17" fmla="*/ 640 h 1666"/>
                  <a:gd name="T18" fmla="*/ 880 w 2172"/>
                  <a:gd name="T19" fmla="*/ 638 h 1666"/>
                  <a:gd name="T20" fmla="*/ 858 w 2172"/>
                  <a:gd name="T21" fmla="*/ 646 h 1666"/>
                  <a:gd name="T22" fmla="*/ 548 w 2172"/>
                  <a:gd name="T23" fmla="*/ 824 h 1666"/>
                  <a:gd name="T24" fmla="*/ 264 w 2172"/>
                  <a:gd name="T25" fmla="*/ 990 h 1666"/>
                  <a:gd name="T26" fmla="*/ 230 w 2172"/>
                  <a:gd name="T27" fmla="*/ 1004 h 1666"/>
                  <a:gd name="T28" fmla="*/ 194 w 2172"/>
                  <a:gd name="T29" fmla="*/ 1012 h 1666"/>
                  <a:gd name="T30" fmla="*/ 166 w 2172"/>
                  <a:gd name="T31" fmla="*/ 1010 h 1666"/>
                  <a:gd name="T32" fmla="*/ 138 w 2172"/>
                  <a:gd name="T33" fmla="*/ 1002 h 1666"/>
                  <a:gd name="T34" fmla="*/ 110 w 2172"/>
                  <a:gd name="T35" fmla="*/ 982 h 1666"/>
                  <a:gd name="T36" fmla="*/ 96 w 2172"/>
                  <a:gd name="T37" fmla="*/ 968 h 1666"/>
                  <a:gd name="T38" fmla="*/ 50 w 2172"/>
                  <a:gd name="T39" fmla="*/ 906 h 1666"/>
                  <a:gd name="T40" fmla="*/ 16 w 2172"/>
                  <a:gd name="T41" fmla="*/ 850 h 1666"/>
                  <a:gd name="T42" fmla="*/ 0 w 2172"/>
                  <a:gd name="T43" fmla="*/ 802 h 1666"/>
                  <a:gd name="T44" fmla="*/ 0 w 2172"/>
                  <a:gd name="T45" fmla="*/ 782 h 1666"/>
                  <a:gd name="T46" fmla="*/ 4 w 2172"/>
                  <a:gd name="T47" fmla="*/ 766 h 1666"/>
                  <a:gd name="T48" fmla="*/ 12 w 2172"/>
                  <a:gd name="T49" fmla="*/ 754 h 1666"/>
                  <a:gd name="T50" fmla="*/ 88 w 2172"/>
                  <a:gd name="T51" fmla="*/ 678 h 1666"/>
                  <a:gd name="T52" fmla="*/ 262 w 2172"/>
                  <a:gd name="T53" fmla="*/ 520 h 1666"/>
                  <a:gd name="T54" fmla="*/ 592 w 2172"/>
                  <a:gd name="T55" fmla="*/ 222 h 1666"/>
                  <a:gd name="T56" fmla="*/ 680 w 2172"/>
                  <a:gd name="T57" fmla="*/ 146 h 1666"/>
                  <a:gd name="T58" fmla="*/ 830 w 2172"/>
                  <a:gd name="T59" fmla="*/ 34 h 1666"/>
                  <a:gd name="T60" fmla="*/ 866 w 2172"/>
                  <a:gd name="T61" fmla="*/ 10 h 1666"/>
                  <a:gd name="T62" fmla="*/ 884 w 2172"/>
                  <a:gd name="T63" fmla="*/ 2 h 1666"/>
                  <a:gd name="T64" fmla="*/ 906 w 2172"/>
                  <a:gd name="T65" fmla="*/ 2 h 1666"/>
                  <a:gd name="T66" fmla="*/ 934 w 2172"/>
                  <a:gd name="T67" fmla="*/ 10 h 1666"/>
                  <a:gd name="T68" fmla="*/ 966 w 2172"/>
                  <a:gd name="T69" fmla="*/ 26 h 1666"/>
                  <a:gd name="T70" fmla="*/ 1354 w 2172"/>
                  <a:gd name="T71" fmla="*/ 248 h 1666"/>
                  <a:gd name="T72" fmla="*/ 1720 w 2172"/>
                  <a:gd name="T73" fmla="*/ 464 h 1666"/>
                  <a:gd name="T74" fmla="*/ 1784 w 2172"/>
                  <a:gd name="T75" fmla="*/ 502 h 1666"/>
                  <a:gd name="T76" fmla="*/ 1926 w 2172"/>
                  <a:gd name="T77" fmla="*/ 594 h 1666"/>
                  <a:gd name="T78" fmla="*/ 1984 w 2172"/>
                  <a:gd name="T79" fmla="*/ 626 h 1666"/>
                  <a:gd name="T80" fmla="*/ 2026 w 2172"/>
                  <a:gd name="T81" fmla="*/ 640 h 1666"/>
                  <a:gd name="T82" fmla="*/ 2066 w 2172"/>
                  <a:gd name="T83" fmla="*/ 644 h 1666"/>
                  <a:gd name="T84" fmla="*/ 2172 w 2172"/>
                  <a:gd name="T85" fmla="*/ 646 h 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72" h="1666">
                    <a:moveTo>
                      <a:pt x="2172" y="646"/>
                    </a:moveTo>
                    <a:lnTo>
                      <a:pt x="2172" y="1666"/>
                    </a:lnTo>
                    <a:lnTo>
                      <a:pt x="1908" y="1666"/>
                    </a:lnTo>
                    <a:lnTo>
                      <a:pt x="1908" y="1666"/>
                    </a:lnTo>
                    <a:lnTo>
                      <a:pt x="1900" y="1664"/>
                    </a:lnTo>
                    <a:lnTo>
                      <a:pt x="1888" y="1662"/>
                    </a:lnTo>
                    <a:lnTo>
                      <a:pt x="1874" y="1658"/>
                    </a:lnTo>
                    <a:lnTo>
                      <a:pt x="1854" y="1648"/>
                    </a:lnTo>
                    <a:lnTo>
                      <a:pt x="1834" y="1634"/>
                    </a:lnTo>
                    <a:lnTo>
                      <a:pt x="1810" y="1616"/>
                    </a:lnTo>
                    <a:lnTo>
                      <a:pt x="1784" y="1588"/>
                    </a:lnTo>
                    <a:lnTo>
                      <a:pt x="1784" y="1588"/>
                    </a:lnTo>
                    <a:lnTo>
                      <a:pt x="1616" y="1406"/>
                    </a:lnTo>
                    <a:lnTo>
                      <a:pt x="1320" y="1086"/>
                    </a:lnTo>
                    <a:lnTo>
                      <a:pt x="912" y="646"/>
                    </a:lnTo>
                    <a:lnTo>
                      <a:pt x="912" y="646"/>
                    </a:lnTo>
                    <a:lnTo>
                      <a:pt x="908" y="644"/>
                    </a:lnTo>
                    <a:lnTo>
                      <a:pt x="898" y="640"/>
                    </a:lnTo>
                    <a:lnTo>
                      <a:pt x="890" y="638"/>
                    </a:lnTo>
                    <a:lnTo>
                      <a:pt x="880" y="638"/>
                    </a:lnTo>
                    <a:lnTo>
                      <a:pt x="870" y="642"/>
                    </a:lnTo>
                    <a:lnTo>
                      <a:pt x="858" y="646"/>
                    </a:lnTo>
                    <a:lnTo>
                      <a:pt x="858" y="646"/>
                    </a:lnTo>
                    <a:lnTo>
                      <a:pt x="548" y="824"/>
                    </a:lnTo>
                    <a:lnTo>
                      <a:pt x="264" y="990"/>
                    </a:lnTo>
                    <a:lnTo>
                      <a:pt x="264" y="990"/>
                    </a:lnTo>
                    <a:lnTo>
                      <a:pt x="248" y="998"/>
                    </a:lnTo>
                    <a:lnTo>
                      <a:pt x="230" y="1004"/>
                    </a:lnTo>
                    <a:lnTo>
                      <a:pt x="206" y="1010"/>
                    </a:lnTo>
                    <a:lnTo>
                      <a:pt x="194" y="1012"/>
                    </a:lnTo>
                    <a:lnTo>
                      <a:pt x="180" y="1012"/>
                    </a:lnTo>
                    <a:lnTo>
                      <a:pt x="166" y="1010"/>
                    </a:lnTo>
                    <a:lnTo>
                      <a:pt x="152" y="1006"/>
                    </a:lnTo>
                    <a:lnTo>
                      <a:pt x="138" y="1002"/>
                    </a:lnTo>
                    <a:lnTo>
                      <a:pt x="124" y="994"/>
                    </a:lnTo>
                    <a:lnTo>
                      <a:pt x="110" y="982"/>
                    </a:lnTo>
                    <a:lnTo>
                      <a:pt x="96" y="968"/>
                    </a:lnTo>
                    <a:lnTo>
                      <a:pt x="96" y="968"/>
                    </a:lnTo>
                    <a:lnTo>
                      <a:pt x="70" y="936"/>
                    </a:lnTo>
                    <a:lnTo>
                      <a:pt x="50" y="906"/>
                    </a:lnTo>
                    <a:lnTo>
                      <a:pt x="30" y="878"/>
                    </a:lnTo>
                    <a:lnTo>
                      <a:pt x="16" y="850"/>
                    </a:lnTo>
                    <a:lnTo>
                      <a:pt x="6" y="824"/>
                    </a:lnTo>
                    <a:lnTo>
                      <a:pt x="0" y="802"/>
                    </a:lnTo>
                    <a:lnTo>
                      <a:pt x="0" y="792"/>
                    </a:lnTo>
                    <a:lnTo>
                      <a:pt x="0" y="782"/>
                    </a:lnTo>
                    <a:lnTo>
                      <a:pt x="2" y="772"/>
                    </a:lnTo>
                    <a:lnTo>
                      <a:pt x="4" y="766"/>
                    </a:lnTo>
                    <a:lnTo>
                      <a:pt x="4" y="766"/>
                    </a:lnTo>
                    <a:lnTo>
                      <a:pt x="12" y="754"/>
                    </a:lnTo>
                    <a:lnTo>
                      <a:pt x="30" y="734"/>
                    </a:lnTo>
                    <a:lnTo>
                      <a:pt x="88" y="678"/>
                    </a:lnTo>
                    <a:lnTo>
                      <a:pt x="168" y="604"/>
                    </a:lnTo>
                    <a:lnTo>
                      <a:pt x="262" y="520"/>
                    </a:lnTo>
                    <a:lnTo>
                      <a:pt x="592" y="222"/>
                    </a:lnTo>
                    <a:lnTo>
                      <a:pt x="592" y="222"/>
                    </a:lnTo>
                    <a:lnTo>
                      <a:pt x="636" y="182"/>
                    </a:lnTo>
                    <a:lnTo>
                      <a:pt x="680" y="146"/>
                    </a:lnTo>
                    <a:lnTo>
                      <a:pt x="764" y="82"/>
                    </a:lnTo>
                    <a:lnTo>
                      <a:pt x="830" y="34"/>
                    </a:lnTo>
                    <a:lnTo>
                      <a:pt x="866" y="10"/>
                    </a:lnTo>
                    <a:lnTo>
                      <a:pt x="866" y="10"/>
                    </a:lnTo>
                    <a:lnTo>
                      <a:pt x="874" y="4"/>
                    </a:lnTo>
                    <a:lnTo>
                      <a:pt x="884" y="2"/>
                    </a:lnTo>
                    <a:lnTo>
                      <a:pt x="896" y="0"/>
                    </a:lnTo>
                    <a:lnTo>
                      <a:pt x="906" y="2"/>
                    </a:lnTo>
                    <a:lnTo>
                      <a:pt x="920" y="6"/>
                    </a:lnTo>
                    <a:lnTo>
                      <a:pt x="934" y="10"/>
                    </a:lnTo>
                    <a:lnTo>
                      <a:pt x="966" y="26"/>
                    </a:lnTo>
                    <a:lnTo>
                      <a:pt x="966" y="26"/>
                    </a:lnTo>
                    <a:lnTo>
                      <a:pt x="1098" y="102"/>
                    </a:lnTo>
                    <a:lnTo>
                      <a:pt x="1354" y="248"/>
                    </a:lnTo>
                    <a:lnTo>
                      <a:pt x="1618" y="402"/>
                    </a:lnTo>
                    <a:lnTo>
                      <a:pt x="1720" y="464"/>
                    </a:lnTo>
                    <a:lnTo>
                      <a:pt x="1784" y="502"/>
                    </a:lnTo>
                    <a:lnTo>
                      <a:pt x="1784" y="502"/>
                    </a:lnTo>
                    <a:lnTo>
                      <a:pt x="1858" y="552"/>
                    </a:lnTo>
                    <a:lnTo>
                      <a:pt x="1926" y="594"/>
                    </a:lnTo>
                    <a:lnTo>
                      <a:pt x="1958" y="612"/>
                    </a:lnTo>
                    <a:lnTo>
                      <a:pt x="1984" y="626"/>
                    </a:lnTo>
                    <a:lnTo>
                      <a:pt x="2008" y="636"/>
                    </a:lnTo>
                    <a:lnTo>
                      <a:pt x="2026" y="640"/>
                    </a:lnTo>
                    <a:lnTo>
                      <a:pt x="2026" y="640"/>
                    </a:lnTo>
                    <a:lnTo>
                      <a:pt x="2066" y="644"/>
                    </a:lnTo>
                    <a:lnTo>
                      <a:pt x="2114" y="646"/>
                    </a:lnTo>
                    <a:lnTo>
                      <a:pt x="2172" y="646"/>
                    </a:lnTo>
                    <a:lnTo>
                      <a:pt x="2172" y="6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425A494A-EE2F-4107-ACD9-8DA90E5D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1201"/>
                <a:ext cx="2302" cy="2176"/>
              </a:xfrm>
              <a:custGeom>
                <a:avLst/>
                <a:gdLst>
                  <a:gd name="T0" fmla="*/ 100 w 2302"/>
                  <a:gd name="T1" fmla="*/ 388 h 2176"/>
                  <a:gd name="T2" fmla="*/ 356 w 2302"/>
                  <a:gd name="T3" fmla="*/ 218 h 2176"/>
                  <a:gd name="T4" fmla="*/ 574 w 2302"/>
                  <a:gd name="T5" fmla="*/ 88 h 2176"/>
                  <a:gd name="T6" fmla="*/ 672 w 2302"/>
                  <a:gd name="T7" fmla="*/ 38 h 2176"/>
                  <a:gd name="T8" fmla="*/ 770 w 2302"/>
                  <a:gd name="T9" fmla="*/ 2 h 2176"/>
                  <a:gd name="T10" fmla="*/ 828 w 2302"/>
                  <a:gd name="T11" fmla="*/ 8 h 2176"/>
                  <a:gd name="T12" fmla="*/ 610 w 2302"/>
                  <a:gd name="T13" fmla="*/ 198 h 2176"/>
                  <a:gd name="T14" fmla="*/ 418 w 2302"/>
                  <a:gd name="T15" fmla="*/ 376 h 2176"/>
                  <a:gd name="T16" fmla="*/ 358 w 2302"/>
                  <a:gd name="T17" fmla="*/ 446 h 2176"/>
                  <a:gd name="T18" fmla="*/ 336 w 2302"/>
                  <a:gd name="T19" fmla="*/ 504 h 2176"/>
                  <a:gd name="T20" fmla="*/ 332 w 2302"/>
                  <a:gd name="T21" fmla="*/ 546 h 2176"/>
                  <a:gd name="T22" fmla="*/ 340 w 2302"/>
                  <a:gd name="T23" fmla="*/ 590 h 2176"/>
                  <a:gd name="T24" fmla="*/ 394 w 2302"/>
                  <a:gd name="T25" fmla="*/ 690 h 2176"/>
                  <a:gd name="T26" fmla="*/ 448 w 2302"/>
                  <a:gd name="T27" fmla="*/ 756 h 2176"/>
                  <a:gd name="T28" fmla="*/ 508 w 2302"/>
                  <a:gd name="T29" fmla="*/ 804 h 2176"/>
                  <a:gd name="T30" fmla="*/ 554 w 2302"/>
                  <a:gd name="T31" fmla="*/ 824 h 2176"/>
                  <a:gd name="T32" fmla="*/ 604 w 2302"/>
                  <a:gd name="T33" fmla="*/ 826 h 2176"/>
                  <a:gd name="T34" fmla="*/ 640 w 2302"/>
                  <a:gd name="T35" fmla="*/ 816 h 2176"/>
                  <a:gd name="T36" fmla="*/ 778 w 2302"/>
                  <a:gd name="T37" fmla="*/ 742 h 2176"/>
                  <a:gd name="T38" fmla="*/ 1182 w 2302"/>
                  <a:gd name="T39" fmla="*/ 502 h 2176"/>
                  <a:gd name="T40" fmla="*/ 2200 w 2302"/>
                  <a:gd name="T41" fmla="*/ 1442 h 2176"/>
                  <a:gd name="T42" fmla="*/ 2242 w 2302"/>
                  <a:gd name="T43" fmla="*/ 1508 h 2176"/>
                  <a:gd name="T44" fmla="*/ 2284 w 2302"/>
                  <a:gd name="T45" fmla="*/ 1604 h 2176"/>
                  <a:gd name="T46" fmla="*/ 2302 w 2302"/>
                  <a:gd name="T47" fmla="*/ 1688 h 2176"/>
                  <a:gd name="T48" fmla="*/ 2290 w 2302"/>
                  <a:gd name="T49" fmla="*/ 1776 h 2176"/>
                  <a:gd name="T50" fmla="*/ 2266 w 2302"/>
                  <a:gd name="T51" fmla="*/ 1826 h 2176"/>
                  <a:gd name="T52" fmla="*/ 2216 w 2302"/>
                  <a:gd name="T53" fmla="*/ 1876 h 2176"/>
                  <a:gd name="T54" fmla="*/ 2154 w 2302"/>
                  <a:gd name="T55" fmla="*/ 1900 h 2176"/>
                  <a:gd name="T56" fmla="*/ 2088 w 2302"/>
                  <a:gd name="T57" fmla="*/ 1902 h 2176"/>
                  <a:gd name="T58" fmla="*/ 2028 w 2302"/>
                  <a:gd name="T59" fmla="*/ 1882 h 2176"/>
                  <a:gd name="T60" fmla="*/ 1992 w 2302"/>
                  <a:gd name="T61" fmla="*/ 1860 h 2176"/>
                  <a:gd name="T62" fmla="*/ 1968 w 2302"/>
                  <a:gd name="T63" fmla="*/ 1938 h 2176"/>
                  <a:gd name="T64" fmla="*/ 1938 w 2302"/>
                  <a:gd name="T65" fmla="*/ 1984 h 2176"/>
                  <a:gd name="T66" fmla="*/ 1888 w 2302"/>
                  <a:gd name="T67" fmla="*/ 2020 h 2176"/>
                  <a:gd name="T68" fmla="*/ 1844 w 2302"/>
                  <a:gd name="T69" fmla="*/ 2034 h 2176"/>
                  <a:gd name="T70" fmla="*/ 1776 w 2302"/>
                  <a:gd name="T71" fmla="*/ 2040 h 2176"/>
                  <a:gd name="T72" fmla="*/ 1690 w 2302"/>
                  <a:gd name="T73" fmla="*/ 2030 h 2176"/>
                  <a:gd name="T74" fmla="*/ 1638 w 2302"/>
                  <a:gd name="T75" fmla="*/ 2008 h 2176"/>
                  <a:gd name="T76" fmla="*/ 1614 w 2302"/>
                  <a:gd name="T77" fmla="*/ 2056 h 2176"/>
                  <a:gd name="T78" fmla="*/ 1566 w 2302"/>
                  <a:gd name="T79" fmla="*/ 2112 h 2176"/>
                  <a:gd name="T80" fmla="*/ 1512 w 2302"/>
                  <a:gd name="T81" fmla="*/ 2148 h 2176"/>
                  <a:gd name="T82" fmla="*/ 1440 w 2302"/>
                  <a:gd name="T83" fmla="*/ 2168 h 2176"/>
                  <a:gd name="T84" fmla="*/ 1388 w 2302"/>
                  <a:gd name="T85" fmla="*/ 2168 h 2176"/>
                  <a:gd name="T86" fmla="*/ 1324 w 2302"/>
                  <a:gd name="T87" fmla="*/ 2154 h 2176"/>
                  <a:gd name="T88" fmla="*/ 1274 w 2302"/>
                  <a:gd name="T89" fmla="*/ 2130 h 2176"/>
                  <a:gd name="T90" fmla="*/ 1214 w 2302"/>
                  <a:gd name="T91" fmla="*/ 2082 h 2176"/>
                  <a:gd name="T92" fmla="*/ 1196 w 2302"/>
                  <a:gd name="T93" fmla="*/ 2102 h 2176"/>
                  <a:gd name="T94" fmla="*/ 1142 w 2302"/>
                  <a:gd name="T95" fmla="*/ 2144 h 2176"/>
                  <a:gd name="T96" fmla="*/ 1080 w 2302"/>
                  <a:gd name="T97" fmla="*/ 2170 h 2176"/>
                  <a:gd name="T98" fmla="*/ 1004 w 2302"/>
                  <a:gd name="T99" fmla="*/ 2174 h 2176"/>
                  <a:gd name="T100" fmla="*/ 944 w 2302"/>
                  <a:gd name="T101" fmla="*/ 2160 h 2176"/>
                  <a:gd name="T102" fmla="*/ 870 w 2302"/>
                  <a:gd name="T103" fmla="*/ 2118 h 2176"/>
                  <a:gd name="T104" fmla="*/ 724 w 2302"/>
                  <a:gd name="T105" fmla="*/ 2002 h 2176"/>
                  <a:gd name="T106" fmla="*/ 466 w 2302"/>
                  <a:gd name="T107" fmla="*/ 1760 h 2176"/>
                  <a:gd name="T108" fmla="*/ 310 w 2302"/>
                  <a:gd name="T109" fmla="*/ 1598 h 2176"/>
                  <a:gd name="T110" fmla="*/ 232 w 2302"/>
                  <a:gd name="T111" fmla="*/ 1506 h 2176"/>
                  <a:gd name="T112" fmla="*/ 148 w 2302"/>
                  <a:gd name="T113" fmla="*/ 1428 h 2176"/>
                  <a:gd name="T114" fmla="*/ 102 w 2302"/>
                  <a:gd name="T115" fmla="*/ 1408 h 2176"/>
                  <a:gd name="T116" fmla="*/ 28 w 2302"/>
                  <a:gd name="T117" fmla="*/ 1404 h 2176"/>
                  <a:gd name="T118" fmla="*/ 0 w 2302"/>
                  <a:gd name="T119" fmla="*/ 388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02" h="2176">
                    <a:moveTo>
                      <a:pt x="0" y="388"/>
                    </a:moveTo>
                    <a:lnTo>
                      <a:pt x="100" y="388"/>
                    </a:lnTo>
                    <a:lnTo>
                      <a:pt x="100" y="388"/>
                    </a:lnTo>
                    <a:lnTo>
                      <a:pt x="152" y="352"/>
                    </a:lnTo>
                    <a:lnTo>
                      <a:pt x="280" y="268"/>
                    </a:lnTo>
                    <a:lnTo>
                      <a:pt x="356" y="218"/>
                    </a:lnTo>
                    <a:lnTo>
                      <a:pt x="434" y="170"/>
                    </a:lnTo>
                    <a:lnTo>
                      <a:pt x="510" y="124"/>
                    </a:lnTo>
                    <a:lnTo>
                      <a:pt x="574" y="88"/>
                    </a:lnTo>
                    <a:lnTo>
                      <a:pt x="574" y="88"/>
                    </a:lnTo>
                    <a:lnTo>
                      <a:pt x="628" y="60"/>
                    </a:lnTo>
                    <a:lnTo>
                      <a:pt x="672" y="38"/>
                    </a:lnTo>
                    <a:lnTo>
                      <a:pt x="712" y="22"/>
                    </a:lnTo>
                    <a:lnTo>
                      <a:pt x="744" y="10"/>
                    </a:lnTo>
                    <a:lnTo>
                      <a:pt x="770" y="2"/>
                    </a:lnTo>
                    <a:lnTo>
                      <a:pt x="792" y="0"/>
                    </a:lnTo>
                    <a:lnTo>
                      <a:pt x="812" y="2"/>
                    </a:lnTo>
                    <a:lnTo>
                      <a:pt x="828" y="8"/>
                    </a:lnTo>
                    <a:lnTo>
                      <a:pt x="828" y="8"/>
                    </a:lnTo>
                    <a:lnTo>
                      <a:pt x="760" y="66"/>
                    </a:lnTo>
                    <a:lnTo>
                      <a:pt x="610" y="198"/>
                    </a:lnTo>
                    <a:lnTo>
                      <a:pt x="526" y="272"/>
                    </a:lnTo>
                    <a:lnTo>
                      <a:pt x="450" y="344"/>
                    </a:lnTo>
                    <a:lnTo>
                      <a:pt x="418" y="376"/>
                    </a:lnTo>
                    <a:lnTo>
                      <a:pt x="390" y="404"/>
                    </a:lnTo>
                    <a:lnTo>
                      <a:pt x="370" y="428"/>
                    </a:lnTo>
                    <a:lnTo>
                      <a:pt x="358" y="446"/>
                    </a:lnTo>
                    <a:lnTo>
                      <a:pt x="358" y="446"/>
                    </a:lnTo>
                    <a:lnTo>
                      <a:pt x="344" y="476"/>
                    </a:lnTo>
                    <a:lnTo>
                      <a:pt x="336" y="504"/>
                    </a:lnTo>
                    <a:lnTo>
                      <a:pt x="332" y="518"/>
                    </a:lnTo>
                    <a:lnTo>
                      <a:pt x="332" y="532"/>
                    </a:lnTo>
                    <a:lnTo>
                      <a:pt x="332" y="546"/>
                    </a:lnTo>
                    <a:lnTo>
                      <a:pt x="332" y="562"/>
                    </a:lnTo>
                    <a:lnTo>
                      <a:pt x="336" y="576"/>
                    </a:lnTo>
                    <a:lnTo>
                      <a:pt x="340" y="590"/>
                    </a:lnTo>
                    <a:lnTo>
                      <a:pt x="352" y="622"/>
                    </a:lnTo>
                    <a:lnTo>
                      <a:pt x="370" y="654"/>
                    </a:lnTo>
                    <a:lnTo>
                      <a:pt x="394" y="690"/>
                    </a:lnTo>
                    <a:lnTo>
                      <a:pt x="394" y="690"/>
                    </a:lnTo>
                    <a:lnTo>
                      <a:pt x="420" y="726"/>
                    </a:lnTo>
                    <a:lnTo>
                      <a:pt x="448" y="756"/>
                    </a:lnTo>
                    <a:lnTo>
                      <a:pt x="478" y="782"/>
                    </a:lnTo>
                    <a:lnTo>
                      <a:pt x="492" y="794"/>
                    </a:lnTo>
                    <a:lnTo>
                      <a:pt x="508" y="804"/>
                    </a:lnTo>
                    <a:lnTo>
                      <a:pt x="522" y="812"/>
                    </a:lnTo>
                    <a:lnTo>
                      <a:pt x="538" y="818"/>
                    </a:lnTo>
                    <a:lnTo>
                      <a:pt x="554" y="824"/>
                    </a:lnTo>
                    <a:lnTo>
                      <a:pt x="570" y="826"/>
                    </a:lnTo>
                    <a:lnTo>
                      <a:pt x="588" y="826"/>
                    </a:lnTo>
                    <a:lnTo>
                      <a:pt x="604" y="826"/>
                    </a:lnTo>
                    <a:lnTo>
                      <a:pt x="622" y="822"/>
                    </a:lnTo>
                    <a:lnTo>
                      <a:pt x="640" y="816"/>
                    </a:lnTo>
                    <a:lnTo>
                      <a:pt x="640" y="816"/>
                    </a:lnTo>
                    <a:lnTo>
                      <a:pt x="662" y="806"/>
                    </a:lnTo>
                    <a:lnTo>
                      <a:pt x="694" y="790"/>
                    </a:lnTo>
                    <a:lnTo>
                      <a:pt x="778" y="742"/>
                    </a:lnTo>
                    <a:lnTo>
                      <a:pt x="880" y="684"/>
                    </a:lnTo>
                    <a:lnTo>
                      <a:pt x="990" y="618"/>
                    </a:lnTo>
                    <a:lnTo>
                      <a:pt x="1182" y="502"/>
                    </a:lnTo>
                    <a:lnTo>
                      <a:pt x="1266" y="450"/>
                    </a:lnTo>
                    <a:lnTo>
                      <a:pt x="2200" y="1442"/>
                    </a:lnTo>
                    <a:lnTo>
                      <a:pt x="2200" y="1442"/>
                    </a:lnTo>
                    <a:lnTo>
                      <a:pt x="2206" y="1450"/>
                    </a:lnTo>
                    <a:lnTo>
                      <a:pt x="2222" y="1472"/>
                    </a:lnTo>
                    <a:lnTo>
                      <a:pt x="2242" y="1508"/>
                    </a:lnTo>
                    <a:lnTo>
                      <a:pt x="2264" y="1552"/>
                    </a:lnTo>
                    <a:lnTo>
                      <a:pt x="2274" y="1578"/>
                    </a:lnTo>
                    <a:lnTo>
                      <a:pt x="2284" y="1604"/>
                    </a:lnTo>
                    <a:lnTo>
                      <a:pt x="2292" y="1632"/>
                    </a:lnTo>
                    <a:lnTo>
                      <a:pt x="2298" y="1660"/>
                    </a:lnTo>
                    <a:lnTo>
                      <a:pt x="2302" y="1688"/>
                    </a:lnTo>
                    <a:lnTo>
                      <a:pt x="2302" y="1718"/>
                    </a:lnTo>
                    <a:lnTo>
                      <a:pt x="2298" y="1748"/>
                    </a:lnTo>
                    <a:lnTo>
                      <a:pt x="2290" y="1776"/>
                    </a:lnTo>
                    <a:lnTo>
                      <a:pt x="2290" y="1776"/>
                    </a:lnTo>
                    <a:lnTo>
                      <a:pt x="2280" y="1802"/>
                    </a:lnTo>
                    <a:lnTo>
                      <a:pt x="2266" y="1826"/>
                    </a:lnTo>
                    <a:lnTo>
                      <a:pt x="2250" y="1846"/>
                    </a:lnTo>
                    <a:lnTo>
                      <a:pt x="2234" y="1862"/>
                    </a:lnTo>
                    <a:lnTo>
                      <a:pt x="2216" y="1876"/>
                    </a:lnTo>
                    <a:lnTo>
                      <a:pt x="2196" y="1888"/>
                    </a:lnTo>
                    <a:lnTo>
                      <a:pt x="2174" y="1896"/>
                    </a:lnTo>
                    <a:lnTo>
                      <a:pt x="2154" y="1900"/>
                    </a:lnTo>
                    <a:lnTo>
                      <a:pt x="2132" y="1904"/>
                    </a:lnTo>
                    <a:lnTo>
                      <a:pt x="2110" y="1904"/>
                    </a:lnTo>
                    <a:lnTo>
                      <a:pt x="2088" y="1902"/>
                    </a:lnTo>
                    <a:lnTo>
                      <a:pt x="2068" y="1896"/>
                    </a:lnTo>
                    <a:lnTo>
                      <a:pt x="2046" y="1890"/>
                    </a:lnTo>
                    <a:lnTo>
                      <a:pt x="2028" y="1882"/>
                    </a:lnTo>
                    <a:lnTo>
                      <a:pt x="2008" y="1872"/>
                    </a:lnTo>
                    <a:lnTo>
                      <a:pt x="1992" y="1860"/>
                    </a:lnTo>
                    <a:lnTo>
                      <a:pt x="1992" y="1860"/>
                    </a:lnTo>
                    <a:lnTo>
                      <a:pt x="1988" y="1884"/>
                    </a:lnTo>
                    <a:lnTo>
                      <a:pt x="1980" y="1908"/>
                    </a:lnTo>
                    <a:lnTo>
                      <a:pt x="1968" y="1938"/>
                    </a:lnTo>
                    <a:lnTo>
                      <a:pt x="1960" y="1954"/>
                    </a:lnTo>
                    <a:lnTo>
                      <a:pt x="1950" y="1968"/>
                    </a:lnTo>
                    <a:lnTo>
                      <a:pt x="1938" y="1984"/>
                    </a:lnTo>
                    <a:lnTo>
                      <a:pt x="1924" y="1996"/>
                    </a:lnTo>
                    <a:lnTo>
                      <a:pt x="1908" y="2010"/>
                    </a:lnTo>
                    <a:lnTo>
                      <a:pt x="1888" y="2020"/>
                    </a:lnTo>
                    <a:lnTo>
                      <a:pt x="1868" y="2028"/>
                    </a:lnTo>
                    <a:lnTo>
                      <a:pt x="1844" y="2034"/>
                    </a:lnTo>
                    <a:lnTo>
                      <a:pt x="1844" y="2034"/>
                    </a:lnTo>
                    <a:lnTo>
                      <a:pt x="1820" y="2038"/>
                    </a:lnTo>
                    <a:lnTo>
                      <a:pt x="1796" y="2040"/>
                    </a:lnTo>
                    <a:lnTo>
                      <a:pt x="1776" y="2040"/>
                    </a:lnTo>
                    <a:lnTo>
                      <a:pt x="1756" y="2040"/>
                    </a:lnTo>
                    <a:lnTo>
                      <a:pt x="1720" y="2036"/>
                    </a:lnTo>
                    <a:lnTo>
                      <a:pt x="1690" y="2030"/>
                    </a:lnTo>
                    <a:lnTo>
                      <a:pt x="1668" y="2022"/>
                    </a:lnTo>
                    <a:lnTo>
                      <a:pt x="1652" y="2016"/>
                    </a:lnTo>
                    <a:lnTo>
                      <a:pt x="1638" y="2008"/>
                    </a:lnTo>
                    <a:lnTo>
                      <a:pt x="1638" y="2008"/>
                    </a:lnTo>
                    <a:lnTo>
                      <a:pt x="1628" y="2032"/>
                    </a:lnTo>
                    <a:lnTo>
                      <a:pt x="1614" y="2056"/>
                    </a:lnTo>
                    <a:lnTo>
                      <a:pt x="1594" y="2084"/>
                    </a:lnTo>
                    <a:lnTo>
                      <a:pt x="1580" y="2098"/>
                    </a:lnTo>
                    <a:lnTo>
                      <a:pt x="1566" y="2112"/>
                    </a:lnTo>
                    <a:lnTo>
                      <a:pt x="1550" y="2126"/>
                    </a:lnTo>
                    <a:lnTo>
                      <a:pt x="1532" y="2138"/>
                    </a:lnTo>
                    <a:lnTo>
                      <a:pt x="1512" y="2148"/>
                    </a:lnTo>
                    <a:lnTo>
                      <a:pt x="1490" y="2158"/>
                    </a:lnTo>
                    <a:lnTo>
                      <a:pt x="1466" y="2164"/>
                    </a:lnTo>
                    <a:lnTo>
                      <a:pt x="1440" y="2168"/>
                    </a:lnTo>
                    <a:lnTo>
                      <a:pt x="1440" y="2168"/>
                    </a:lnTo>
                    <a:lnTo>
                      <a:pt x="1414" y="2170"/>
                    </a:lnTo>
                    <a:lnTo>
                      <a:pt x="1388" y="2168"/>
                    </a:lnTo>
                    <a:lnTo>
                      <a:pt x="1366" y="2164"/>
                    </a:lnTo>
                    <a:lnTo>
                      <a:pt x="1344" y="2160"/>
                    </a:lnTo>
                    <a:lnTo>
                      <a:pt x="1324" y="2154"/>
                    </a:lnTo>
                    <a:lnTo>
                      <a:pt x="1306" y="2146"/>
                    </a:lnTo>
                    <a:lnTo>
                      <a:pt x="1288" y="2138"/>
                    </a:lnTo>
                    <a:lnTo>
                      <a:pt x="1274" y="2130"/>
                    </a:lnTo>
                    <a:lnTo>
                      <a:pt x="1248" y="2112"/>
                    </a:lnTo>
                    <a:lnTo>
                      <a:pt x="1230" y="2098"/>
                    </a:lnTo>
                    <a:lnTo>
                      <a:pt x="1214" y="2082"/>
                    </a:lnTo>
                    <a:lnTo>
                      <a:pt x="1214" y="2082"/>
                    </a:lnTo>
                    <a:lnTo>
                      <a:pt x="1210" y="2088"/>
                    </a:lnTo>
                    <a:lnTo>
                      <a:pt x="1196" y="2102"/>
                    </a:lnTo>
                    <a:lnTo>
                      <a:pt x="1172" y="2124"/>
                    </a:lnTo>
                    <a:lnTo>
                      <a:pt x="1158" y="2134"/>
                    </a:lnTo>
                    <a:lnTo>
                      <a:pt x="1142" y="2144"/>
                    </a:lnTo>
                    <a:lnTo>
                      <a:pt x="1122" y="2154"/>
                    </a:lnTo>
                    <a:lnTo>
                      <a:pt x="1102" y="2162"/>
                    </a:lnTo>
                    <a:lnTo>
                      <a:pt x="1080" y="2170"/>
                    </a:lnTo>
                    <a:lnTo>
                      <a:pt x="1056" y="2174"/>
                    </a:lnTo>
                    <a:lnTo>
                      <a:pt x="1030" y="2176"/>
                    </a:lnTo>
                    <a:lnTo>
                      <a:pt x="1004" y="2174"/>
                    </a:lnTo>
                    <a:lnTo>
                      <a:pt x="974" y="2170"/>
                    </a:lnTo>
                    <a:lnTo>
                      <a:pt x="944" y="2160"/>
                    </a:lnTo>
                    <a:lnTo>
                      <a:pt x="944" y="2160"/>
                    </a:lnTo>
                    <a:lnTo>
                      <a:pt x="928" y="2152"/>
                    </a:lnTo>
                    <a:lnTo>
                      <a:pt x="910" y="2144"/>
                    </a:lnTo>
                    <a:lnTo>
                      <a:pt x="870" y="2118"/>
                    </a:lnTo>
                    <a:lnTo>
                      <a:pt x="824" y="2086"/>
                    </a:lnTo>
                    <a:lnTo>
                      <a:pt x="774" y="2046"/>
                    </a:lnTo>
                    <a:lnTo>
                      <a:pt x="724" y="2002"/>
                    </a:lnTo>
                    <a:lnTo>
                      <a:pt x="670" y="1954"/>
                    </a:lnTo>
                    <a:lnTo>
                      <a:pt x="564" y="1856"/>
                    </a:lnTo>
                    <a:lnTo>
                      <a:pt x="466" y="1760"/>
                    </a:lnTo>
                    <a:lnTo>
                      <a:pt x="386" y="1678"/>
                    </a:lnTo>
                    <a:lnTo>
                      <a:pt x="310" y="1598"/>
                    </a:lnTo>
                    <a:lnTo>
                      <a:pt x="310" y="1598"/>
                    </a:lnTo>
                    <a:lnTo>
                      <a:pt x="288" y="1570"/>
                    </a:lnTo>
                    <a:lnTo>
                      <a:pt x="262" y="1540"/>
                    </a:lnTo>
                    <a:lnTo>
                      <a:pt x="232" y="1506"/>
                    </a:lnTo>
                    <a:lnTo>
                      <a:pt x="198" y="1472"/>
                    </a:lnTo>
                    <a:lnTo>
                      <a:pt x="164" y="1442"/>
                    </a:lnTo>
                    <a:lnTo>
                      <a:pt x="148" y="1428"/>
                    </a:lnTo>
                    <a:lnTo>
                      <a:pt x="132" y="1418"/>
                    </a:lnTo>
                    <a:lnTo>
                      <a:pt x="116" y="1412"/>
                    </a:lnTo>
                    <a:lnTo>
                      <a:pt x="102" y="1408"/>
                    </a:lnTo>
                    <a:lnTo>
                      <a:pt x="102" y="1408"/>
                    </a:lnTo>
                    <a:lnTo>
                      <a:pt x="58" y="1404"/>
                    </a:lnTo>
                    <a:lnTo>
                      <a:pt x="28" y="1404"/>
                    </a:lnTo>
                    <a:lnTo>
                      <a:pt x="12" y="1406"/>
                    </a:lnTo>
                    <a:lnTo>
                      <a:pt x="8" y="1408"/>
                    </a:lnTo>
                    <a:lnTo>
                      <a:pt x="0" y="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0B68C815-CA72-4A6D-97AB-1394AD3E36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6" y="1201"/>
                <a:ext cx="642" cy="2048"/>
              </a:xfrm>
              <a:custGeom>
                <a:avLst/>
                <a:gdLst>
                  <a:gd name="T0" fmla="*/ 0 w 642"/>
                  <a:gd name="T1" fmla="*/ 2048 h 2048"/>
                  <a:gd name="T2" fmla="*/ 642 w 642"/>
                  <a:gd name="T3" fmla="*/ 0 h 2048"/>
                  <a:gd name="T4" fmla="*/ 258 w 642"/>
                  <a:gd name="T5" fmla="*/ 1924 h 2048"/>
                  <a:gd name="T6" fmla="*/ 244 w 642"/>
                  <a:gd name="T7" fmla="*/ 1924 h 2048"/>
                  <a:gd name="T8" fmla="*/ 220 w 642"/>
                  <a:gd name="T9" fmla="*/ 1918 h 2048"/>
                  <a:gd name="T10" fmla="*/ 196 w 642"/>
                  <a:gd name="T11" fmla="*/ 1908 h 2048"/>
                  <a:gd name="T12" fmla="*/ 174 w 642"/>
                  <a:gd name="T13" fmla="*/ 1894 h 2048"/>
                  <a:gd name="T14" fmla="*/ 158 w 642"/>
                  <a:gd name="T15" fmla="*/ 1878 h 2048"/>
                  <a:gd name="T16" fmla="*/ 144 w 642"/>
                  <a:gd name="T17" fmla="*/ 1856 h 2048"/>
                  <a:gd name="T18" fmla="*/ 134 w 642"/>
                  <a:gd name="T19" fmla="*/ 1832 h 2048"/>
                  <a:gd name="T20" fmla="*/ 128 w 642"/>
                  <a:gd name="T21" fmla="*/ 1808 h 2048"/>
                  <a:gd name="T22" fmla="*/ 128 w 642"/>
                  <a:gd name="T23" fmla="*/ 1794 h 2048"/>
                  <a:gd name="T24" fmla="*/ 130 w 642"/>
                  <a:gd name="T25" fmla="*/ 1768 h 2048"/>
                  <a:gd name="T26" fmla="*/ 138 w 642"/>
                  <a:gd name="T27" fmla="*/ 1744 h 2048"/>
                  <a:gd name="T28" fmla="*/ 150 w 642"/>
                  <a:gd name="T29" fmla="*/ 1720 h 2048"/>
                  <a:gd name="T30" fmla="*/ 166 w 642"/>
                  <a:gd name="T31" fmla="*/ 1702 h 2048"/>
                  <a:gd name="T32" fmla="*/ 184 w 642"/>
                  <a:gd name="T33" fmla="*/ 1686 h 2048"/>
                  <a:gd name="T34" fmla="*/ 208 w 642"/>
                  <a:gd name="T35" fmla="*/ 1674 h 2048"/>
                  <a:gd name="T36" fmla="*/ 232 w 642"/>
                  <a:gd name="T37" fmla="*/ 1666 h 2048"/>
                  <a:gd name="T38" fmla="*/ 258 w 642"/>
                  <a:gd name="T39" fmla="*/ 1664 h 2048"/>
                  <a:gd name="T40" fmla="*/ 272 w 642"/>
                  <a:gd name="T41" fmla="*/ 1664 h 2048"/>
                  <a:gd name="T42" fmla="*/ 296 w 642"/>
                  <a:gd name="T43" fmla="*/ 1670 h 2048"/>
                  <a:gd name="T44" fmla="*/ 320 w 642"/>
                  <a:gd name="T45" fmla="*/ 1680 h 2048"/>
                  <a:gd name="T46" fmla="*/ 342 w 642"/>
                  <a:gd name="T47" fmla="*/ 1694 h 2048"/>
                  <a:gd name="T48" fmla="*/ 358 w 642"/>
                  <a:gd name="T49" fmla="*/ 1710 h 2048"/>
                  <a:gd name="T50" fmla="*/ 372 w 642"/>
                  <a:gd name="T51" fmla="*/ 1732 h 2048"/>
                  <a:gd name="T52" fmla="*/ 382 w 642"/>
                  <a:gd name="T53" fmla="*/ 1756 h 2048"/>
                  <a:gd name="T54" fmla="*/ 388 w 642"/>
                  <a:gd name="T55" fmla="*/ 1780 h 2048"/>
                  <a:gd name="T56" fmla="*/ 388 w 642"/>
                  <a:gd name="T57" fmla="*/ 1794 h 2048"/>
                  <a:gd name="T58" fmla="*/ 386 w 642"/>
                  <a:gd name="T59" fmla="*/ 1820 h 2048"/>
                  <a:gd name="T60" fmla="*/ 378 w 642"/>
                  <a:gd name="T61" fmla="*/ 1844 h 2048"/>
                  <a:gd name="T62" fmla="*/ 366 w 642"/>
                  <a:gd name="T63" fmla="*/ 1868 h 2048"/>
                  <a:gd name="T64" fmla="*/ 350 w 642"/>
                  <a:gd name="T65" fmla="*/ 1886 h 2048"/>
                  <a:gd name="T66" fmla="*/ 332 w 642"/>
                  <a:gd name="T67" fmla="*/ 1902 h 2048"/>
                  <a:gd name="T68" fmla="*/ 308 w 642"/>
                  <a:gd name="T69" fmla="*/ 1914 h 2048"/>
                  <a:gd name="T70" fmla="*/ 284 w 642"/>
                  <a:gd name="T71" fmla="*/ 1922 h 2048"/>
                  <a:gd name="T72" fmla="*/ 258 w 642"/>
                  <a:gd name="T73" fmla="*/ 1924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2" h="2048">
                    <a:moveTo>
                      <a:pt x="0" y="0"/>
                    </a:moveTo>
                    <a:lnTo>
                      <a:pt x="0" y="2048"/>
                    </a:lnTo>
                    <a:lnTo>
                      <a:pt x="642" y="2048"/>
                    </a:lnTo>
                    <a:lnTo>
                      <a:pt x="642" y="0"/>
                    </a:lnTo>
                    <a:lnTo>
                      <a:pt x="0" y="0"/>
                    </a:lnTo>
                    <a:close/>
                    <a:moveTo>
                      <a:pt x="258" y="1924"/>
                    </a:moveTo>
                    <a:lnTo>
                      <a:pt x="258" y="1924"/>
                    </a:lnTo>
                    <a:lnTo>
                      <a:pt x="244" y="1924"/>
                    </a:lnTo>
                    <a:lnTo>
                      <a:pt x="232" y="1922"/>
                    </a:lnTo>
                    <a:lnTo>
                      <a:pt x="220" y="1918"/>
                    </a:lnTo>
                    <a:lnTo>
                      <a:pt x="208" y="1914"/>
                    </a:lnTo>
                    <a:lnTo>
                      <a:pt x="196" y="1908"/>
                    </a:lnTo>
                    <a:lnTo>
                      <a:pt x="184" y="1902"/>
                    </a:lnTo>
                    <a:lnTo>
                      <a:pt x="174" y="1894"/>
                    </a:lnTo>
                    <a:lnTo>
                      <a:pt x="166" y="1886"/>
                    </a:lnTo>
                    <a:lnTo>
                      <a:pt x="158" y="1878"/>
                    </a:lnTo>
                    <a:lnTo>
                      <a:pt x="150" y="1868"/>
                    </a:lnTo>
                    <a:lnTo>
                      <a:pt x="144" y="1856"/>
                    </a:lnTo>
                    <a:lnTo>
                      <a:pt x="138" y="1844"/>
                    </a:lnTo>
                    <a:lnTo>
                      <a:pt x="134" y="1832"/>
                    </a:lnTo>
                    <a:lnTo>
                      <a:pt x="130" y="1820"/>
                    </a:lnTo>
                    <a:lnTo>
                      <a:pt x="128" y="1808"/>
                    </a:lnTo>
                    <a:lnTo>
                      <a:pt x="128" y="1794"/>
                    </a:lnTo>
                    <a:lnTo>
                      <a:pt x="128" y="1794"/>
                    </a:lnTo>
                    <a:lnTo>
                      <a:pt x="128" y="1780"/>
                    </a:lnTo>
                    <a:lnTo>
                      <a:pt x="130" y="1768"/>
                    </a:lnTo>
                    <a:lnTo>
                      <a:pt x="134" y="1756"/>
                    </a:lnTo>
                    <a:lnTo>
                      <a:pt x="138" y="1744"/>
                    </a:lnTo>
                    <a:lnTo>
                      <a:pt x="144" y="1732"/>
                    </a:lnTo>
                    <a:lnTo>
                      <a:pt x="150" y="1720"/>
                    </a:lnTo>
                    <a:lnTo>
                      <a:pt x="158" y="1710"/>
                    </a:lnTo>
                    <a:lnTo>
                      <a:pt x="166" y="1702"/>
                    </a:lnTo>
                    <a:lnTo>
                      <a:pt x="174" y="1694"/>
                    </a:lnTo>
                    <a:lnTo>
                      <a:pt x="184" y="1686"/>
                    </a:lnTo>
                    <a:lnTo>
                      <a:pt x="196" y="1680"/>
                    </a:lnTo>
                    <a:lnTo>
                      <a:pt x="208" y="1674"/>
                    </a:lnTo>
                    <a:lnTo>
                      <a:pt x="220" y="1670"/>
                    </a:lnTo>
                    <a:lnTo>
                      <a:pt x="232" y="1666"/>
                    </a:lnTo>
                    <a:lnTo>
                      <a:pt x="244" y="1664"/>
                    </a:lnTo>
                    <a:lnTo>
                      <a:pt x="258" y="1664"/>
                    </a:lnTo>
                    <a:lnTo>
                      <a:pt x="258" y="1664"/>
                    </a:lnTo>
                    <a:lnTo>
                      <a:pt x="272" y="1664"/>
                    </a:lnTo>
                    <a:lnTo>
                      <a:pt x="284" y="1666"/>
                    </a:lnTo>
                    <a:lnTo>
                      <a:pt x="296" y="1670"/>
                    </a:lnTo>
                    <a:lnTo>
                      <a:pt x="308" y="1674"/>
                    </a:lnTo>
                    <a:lnTo>
                      <a:pt x="320" y="1680"/>
                    </a:lnTo>
                    <a:lnTo>
                      <a:pt x="332" y="1686"/>
                    </a:lnTo>
                    <a:lnTo>
                      <a:pt x="342" y="1694"/>
                    </a:lnTo>
                    <a:lnTo>
                      <a:pt x="350" y="1702"/>
                    </a:lnTo>
                    <a:lnTo>
                      <a:pt x="358" y="1710"/>
                    </a:lnTo>
                    <a:lnTo>
                      <a:pt x="366" y="1720"/>
                    </a:lnTo>
                    <a:lnTo>
                      <a:pt x="372" y="1732"/>
                    </a:lnTo>
                    <a:lnTo>
                      <a:pt x="378" y="1744"/>
                    </a:lnTo>
                    <a:lnTo>
                      <a:pt x="382" y="1756"/>
                    </a:lnTo>
                    <a:lnTo>
                      <a:pt x="386" y="1768"/>
                    </a:lnTo>
                    <a:lnTo>
                      <a:pt x="388" y="1780"/>
                    </a:lnTo>
                    <a:lnTo>
                      <a:pt x="388" y="1794"/>
                    </a:lnTo>
                    <a:lnTo>
                      <a:pt x="388" y="1794"/>
                    </a:lnTo>
                    <a:lnTo>
                      <a:pt x="388" y="1808"/>
                    </a:lnTo>
                    <a:lnTo>
                      <a:pt x="386" y="1820"/>
                    </a:lnTo>
                    <a:lnTo>
                      <a:pt x="382" y="1832"/>
                    </a:lnTo>
                    <a:lnTo>
                      <a:pt x="378" y="1844"/>
                    </a:lnTo>
                    <a:lnTo>
                      <a:pt x="372" y="1856"/>
                    </a:lnTo>
                    <a:lnTo>
                      <a:pt x="366" y="1868"/>
                    </a:lnTo>
                    <a:lnTo>
                      <a:pt x="358" y="1878"/>
                    </a:lnTo>
                    <a:lnTo>
                      <a:pt x="350" y="1886"/>
                    </a:lnTo>
                    <a:lnTo>
                      <a:pt x="342" y="1894"/>
                    </a:lnTo>
                    <a:lnTo>
                      <a:pt x="332" y="1902"/>
                    </a:lnTo>
                    <a:lnTo>
                      <a:pt x="320" y="1908"/>
                    </a:lnTo>
                    <a:lnTo>
                      <a:pt x="308" y="1914"/>
                    </a:lnTo>
                    <a:lnTo>
                      <a:pt x="296" y="1918"/>
                    </a:lnTo>
                    <a:lnTo>
                      <a:pt x="284" y="1922"/>
                    </a:lnTo>
                    <a:lnTo>
                      <a:pt x="272" y="1924"/>
                    </a:lnTo>
                    <a:lnTo>
                      <a:pt x="258" y="1924"/>
                    </a:lnTo>
                    <a:lnTo>
                      <a:pt x="258" y="19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D62BD339-ADB7-4DD0-AA5B-95D38A0E0D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2" y="1201"/>
                <a:ext cx="642" cy="2048"/>
              </a:xfrm>
              <a:custGeom>
                <a:avLst/>
                <a:gdLst>
                  <a:gd name="T0" fmla="*/ 0 w 642"/>
                  <a:gd name="T1" fmla="*/ 2048 h 2048"/>
                  <a:gd name="T2" fmla="*/ 642 w 642"/>
                  <a:gd name="T3" fmla="*/ 0 h 2048"/>
                  <a:gd name="T4" fmla="*/ 254 w 642"/>
                  <a:gd name="T5" fmla="*/ 1794 h 2048"/>
                  <a:gd name="T6" fmla="*/ 254 w 642"/>
                  <a:gd name="T7" fmla="*/ 1780 h 2048"/>
                  <a:gd name="T8" fmla="*/ 260 w 642"/>
                  <a:gd name="T9" fmla="*/ 1756 h 2048"/>
                  <a:gd name="T10" fmla="*/ 270 w 642"/>
                  <a:gd name="T11" fmla="*/ 1732 h 2048"/>
                  <a:gd name="T12" fmla="*/ 284 w 642"/>
                  <a:gd name="T13" fmla="*/ 1710 h 2048"/>
                  <a:gd name="T14" fmla="*/ 300 w 642"/>
                  <a:gd name="T15" fmla="*/ 1694 h 2048"/>
                  <a:gd name="T16" fmla="*/ 322 w 642"/>
                  <a:gd name="T17" fmla="*/ 1680 h 2048"/>
                  <a:gd name="T18" fmla="*/ 346 w 642"/>
                  <a:gd name="T19" fmla="*/ 1670 h 2048"/>
                  <a:gd name="T20" fmla="*/ 370 w 642"/>
                  <a:gd name="T21" fmla="*/ 1664 h 2048"/>
                  <a:gd name="T22" fmla="*/ 384 w 642"/>
                  <a:gd name="T23" fmla="*/ 1664 h 2048"/>
                  <a:gd name="T24" fmla="*/ 410 w 642"/>
                  <a:gd name="T25" fmla="*/ 1666 h 2048"/>
                  <a:gd name="T26" fmla="*/ 434 w 642"/>
                  <a:gd name="T27" fmla="*/ 1674 h 2048"/>
                  <a:gd name="T28" fmla="*/ 458 w 642"/>
                  <a:gd name="T29" fmla="*/ 1686 h 2048"/>
                  <a:gd name="T30" fmla="*/ 476 w 642"/>
                  <a:gd name="T31" fmla="*/ 1702 h 2048"/>
                  <a:gd name="T32" fmla="*/ 492 w 642"/>
                  <a:gd name="T33" fmla="*/ 1720 h 2048"/>
                  <a:gd name="T34" fmla="*/ 504 w 642"/>
                  <a:gd name="T35" fmla="*/ 1744 h 2048"/>
                  <a:gd name="T36" fmla="*/ 512 w 642"/>
                  <a:gd name="T37" fmla="*/ 1768 h 2048"/>
                  <a:gd name="T38" fmla="*/ 514 w 642"/>
                  <a:gd name="T39" fmla="*/ 1794 h 2048"/>
                  <a:gd name="T40" fmla="*/ 514 w 642"/>
                  <a:gd name="T41" fmla="*/ 1808 h 2048"/>
                  <a:gd name="T42" fmla="*/ 508 w 642"/>
                  <a:gd name="T43" fmla="*/ 1832 h 2048"/>
                  <a:gd name="T44" fmla="*/ 498 w 642"/>
                  <a:gd name="T45" fmla="*/ 1856 h 2048"/>
                  <a:gd name="T46" fmla="*/ 484 w 642"/>
                  <a:gd name="T47" fmla="*/ 1878 h 2048"/>
                  <a:gd name="T48" fmla="*/ 468 w 642"/>
                  <a:gd name="T49" fmla="*/ 1894 h 2048"/>
                  <a:gd name="T50" fmla="*/ 446 w 642"/>
                  <a:gd name="T51" fmla="*/ 1908 h 2048"/>
                  <a:gd name="T52" fmla="*/ 422 w 642"/>
                  <a:gd name="T53" fmla="*/ 1918 h 2048"/>
                  <a:gd name="T54" fmla="*/ 398 w 642"/>
                  <a:gd name="T55" fmla="*/ 1924 h 2048"/>
                  <a:gd name="T56" fmla="*/ 384 w 642"/>
                  <a:gd name="T57" fmla="*/ 1924 h 2048"/>
                  <a:gd name="T58" fmla="*/ 358 w 642"/>
                  <a:gd name="T59" fmla="*/ 1922 h 2048"/>
                  <a:gd name="T60" fmla="*/ 334 w 642"/>
                  <a:gd name="T61" fmla="*/ 1914 h 2048"/>
                  <a:gd name="T62" fmla="*/ 310 w 642"/>
                  <a:gd name="T63" fmla="*/ 1902 h 2048"/>
                  <a:gd name="T64" fmla="*/ 292 w 642"/>
                  <a:gd name="T65" fmla="*/ 1886 h 2048"/>
                  <a:gd name="T66" fmla="*/ 276 w 642"/>
                  <a:gd name="T67" fmla="*/ 1868 h 2048"/>
                  <a:gd name="T68" fmla="*/ 264 w 642"/>
                  <a:gd name="T69" fmla="*/ 1844 h 2048"/>
                  <a:gd name="T70" fmla="*/ 256 w 642"/>
                  <a:gd name="T71" fmla="*/ 1820 h 2048"/>
                  <a:gd name="T72" fmla="*/ 254 w 642"/>
                  <a:gd name="T73" fmla="*/ 1794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2" h="2048">
                    <a:moveTo>
                      <a:pt x="0" y="0"/>
                    </a:moveTo>
                    <a:lnTo>
                      <a:pt x="0" y="2048"/>
                    </a:lnTo>
                    <a:lnTo>
                      <a:pt x="642" y="2048"/>
                    </a:lnTo>
                    <a:lnTo>
                      <a:pt x="642" y="0"/>
                    </a:lnTo>
                    <a:lnTo>
                      <a:pt x="0" y="0"/>
                    </a:lnTo>
                    <a:close/>
                    <a:moveTo>
                      <a:pt x="254" y="1794"/>
                    </a:moveTo>
                    <a:lnTo>
                      <a:pt x="254" y="1794"/>
                    </a:lnTo>
                    <a:lnTo>
                      <a:pt x="254" y="1780"/>
                    </a:lnTo>
                    <a:lnTo>
                      <a:pt x="256" y="1768"/>
                    </a:lnTo>
                    <a:lnTo>
                      <a:pt x="260" y="1756"/>
                    </a:lnTo>
                    <a:lnTo>
                      <a:pt x="264" y="1744"/>
                    </a:lnTo>
                    <a:lnTo>
                      <a:pt x="270" y="1732"/>
                    </a:lnTo>
                    <a:lnTo>
                      <a:pt x="276" y="1720"/>
                    </a:lnTo>
                    <a:lnTo>
                      <a:pt x="284" y="1710"/>
                    </a:lnTo>
                    <a:lnTo>
                      <a:pt x="292" y="1702"/>
                    </a:lnTo>
                    <a:lnTo>
                      <a:pt x="300" y="1694"/>
                    </a:lnTo>
                    <a:lnTo>
                      <a:pt x="310" y="1686"/>
                    </a:lnTo>
                    <a:lnTo>
                      <a:pt x="322" y="1680"/>
                    </a:lnTo>
                    <a:lnTo>
                      <a:pt x="334" y="1674"/>
                    </a:lnTo>
                    <a:lnTo>
                      <a:pt x="346" y="1670"/>
                    </a:lnTo>
                    <a:lnTo>
                      <a:pt x="358" y="1666"/>
                    </a:lnTo>
                    <a:lnTo>
                      <a:pt x="370" y="1664"/>
                    </a:lnTo>
                    <a:lnTo>
                      <a:pt x="384" y="1664"/>
                    </a:lnTo>
                    <a:lnTo>
                      <a:pt x="384" y="1664"/>
                    </a:lnTo>
                    <a:lnTo>
                      <a:pt x="398" y="1664"/>
                    </a:lnTo>
                    <a:lnTo>
                      <a:pt x="410" y="1666"/>
                    </a:lnTo>
                    <a:lnTo>
                      <a:pt x="422" y="1670"/>
                    </a:lnTo>
                    <a:lnTo>
                      <a:pt x="434" y="1674"/>
                    </a:lnTo>
                    <a:lnTo>
                      <a:pt x="446" y="1680"/>
                    </a:lnTo>
                    <a:lnTo>
                      <a:pt x="458" y="1686"/>
                    </a:lnTo>
                    <a:lnTo>
                      <a:pt x="468" y="1694"/>
                    </a:lnTo>
                    <a:lnTo>
                      <a:pt x="476" y="1702"/>
                    </a:lnTo>
                    <a:lnTo>
                      <a:pt x="484" y="1710"/>
                    </a:lnTo>
                    <a:lnTo>
                      <a:pt x="492" y="1720"/>
                    </a:lnTo>
                    <a:lnTo>
                      <a:pt x="498" y="1732"/>
                    </a:lnTo>
                    <a:lnTo>
                      <a:pt x="504" y="1744"/>
                    </a:lnTo>
                    <a:lnTo>
                      <a:pt x="508" y="1756"/>
                    </a:lnTo>
                    <a:lnTo>
                      <a:pt x="512" y="1768"/>
                    </a:lnTo>
                    <a:lnTo>
                      <a:pt x="514" y="1780"/>
                    </a:lnTo>
                    <a:lnTo>
                      <a:pt x="514" y="1794"/>
                    </a:lnTo>
                    <a:lnTo>
                      <a:pt x="514" y="1794"/>
                    </a:lnTo>
                    <a:lnTo>
                      <a:pt x="514" y="1808"/>
                    </a:lnTo>
                    <a:lnTo>
                      <a:pt x="512" y="1820"/>
                    </a:lnTo>
                    <a:lnTo>
                      <a:pt x="508" y="1832"/>
                    </a:lnTo>
                    <a:lnTo>
                      <a:pt x="504" y="1844"/>
                    </a:lnTo>
                    <a:lnTo>
                      <a:pt x="498" y="1856"/>
                    </a:lnTo>
                    <a:lnTo>
                      <a:pt x="492" y="1868"/>
                    </a:lnTo>
                    <a:lnTo>
                      <a:pt x="484" y="1878"/>
                    </a:lnTo>
                    <a:lnTo>
                      <a:pt x="476" y="1886"/>
                    </a:lnTo>
                    <a:lnTo>
                      <a:pt x="468" y="1894"/>
                    </a:lnTo>
                    <a:lnTo>
                      <a:pt x="458" y="1902"/>
                    </a:lnTo>
                    <a:lnTo>
                      <a:pt x="446" y="1908"/>
                    </a:lnTo>
                    <a:lnTo>
                      <a:pt x="434" y="1914"/>
                    </a:lnTo>
                    <a:lnTo>
                      <a:pt x="422" y="1918"/>
                    </a:lnTo>
                    <a:lnTo>
                      <a:pt x="410" y="1922"/>
                    </a:lnTo>
                    <a:lnTo>
                      <a:pt x="398" y="1924"/>
                    </a:lnTo>
                    <a:lnTo>
                      <a:pt x="384" y="1924"/>
                    </a:lnTo>
                    <a:lnTo>
                      <a:pt x="384" y="1924"/>
                    </a:lnTo>
                    <a:lnTo>
                      <a:pt x="370" y="1924"/>
                    </a:lnTo>
                    <a:lnTo>
                      <a:pt x="358" y="1922"/>
                    </a:lnTo>
                    <a:lnTo>
                      <a:pt x="346" y="1918"/>
                    </a:lnTo>
                    <a:lnTo>
                      <a:pt x="334" y="1914"/>
                    </a:lnTo>
                    <a:lnTo>
                      <a:pt x="322" y="1908"/>
                    </a:lnTo>
                    <a:lnTo>
                      <a:pt x="310" y="1902"/>
                    </a:lnTo>
                    <a:lnTo>
                      <a:pt x="300" y="1894"/>
                    </a:lnTo>
                    <a:lnTo>
                      <a:pt x="292" y="1886"/>
                    </a:lnTo>
                    <a:lnTo>
                      <a:pt x="284" y="1878"/>
                    </a:lnTo>
                    <a:lnTo>
                      <a:pt x="276" y="1868"/>
                    </a:lnTo>
                    <a:lnTo>
                      <a:pt x="270" y="1856"/>
                    </a:lnTo>
                    <a:lnTo>
                      <a:pt x="264" y="1844"/>
                    </a:lnTo>
                    <a:lnTo>
                      <a:pt x="260" y="1832"/>
                    </a:lnTo>
                    <a:lnTo>
                      <a:pt x="256" y="1820"/>
                    </a:lnTo>
                    <a:lnTo>
                      <a:pt x="254" y="1808"/>
                    </a:lnTo>
                    <a:lnTo>
                      <a:pt x="254" y="1794"/>
                    </a:lnTo>
                    <a:lnTo>
                      <a:pt x="254" y="1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FC23BA1F-8C0E-4264-AF78-EA852D6E5236}"/>
                </a:ext>
              </a:extLst>
            </p:cNvPr>
            <p:cNvSpPr txBox="1">
              <a:spLocks/>
            </p:cNvSpPr>
            <p:nvPr/>
          </p:nvSpPr>
          <p:spPr>
            <a:xfrm>
              <a:off x="3355332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Preprocessing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D33443-9BE1-44D8-A678-7FC835D7F0E0}"/>
                </a:ext>
              </a:extLst>
            </p:cNvPr>
            <p:cNvGrpSpPr/>
            <p:nvPr/>
          </p:nvGrpSpPr>
          <p:grpSpPr>
            <a:xfrm>
              <a:off x="4242648" y="1989502"/>
              <a:ext cx="364606" cy="314313"/>
              <a:chOff x="10456863" y="1954213"/>
              <a:chExt cx="276225" cy="238125"/>
            </a:xfrm>
            <a:solidFill>
              <a:schemeClr val="accent1"/>
            </a:solidFill>
          </p:grpSpPr>
          <p:sp>
            <p:nvSpPr>
              <p:cNvPr id="63" name="Freeform 3638">
                <a:extLst>
                  <a:ext uri="{FF2B5EF4-FFF2-40B4-BE49-F238E27FC236}">
                    <a16:creationId xmlns:a16="http://schemas.microsoft.com/office/drawing/2014/main" id="{BB5C5835-418D-41D2-AC1A-9F74D8723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7975" y="1954213"/>
                <a:ext cx="236537" cy="95250"/>
              </a:xfrm>
              <a:custGeom>
                <a:avLst/>
                <a:gdLst>
                  <a:gd name="T0" fmla="*/ 599 w 599"/>
                  <a:gd name="T1" fmla="*/ 11 h 241"/>
                  <a:gd name="T2" fmla="*/ 591 w 599"/>
                  <a:gd name="T3" fmla="*/ 6 h 241"/>
                  <a:gd name="T4" fmla="*/ 582 w 599"/>
                  <a:gd name="T5" fmla="*/ 2 h 241"/>
                  <a:gd name="T6" fmla="*/ 572 w 599"/>
                  <a:gd name="T7" fmla="*/ 0 h 241"/>
                  <a:gd name="T8" fmla="*/ 560 w 599"/>
                  <a:gd name="T9" fmla="*/ 0 h 241"/>
                  <a:gd name="T10" fmla="*/ 46 w 599"/>
                  <a:gd name="T11" fmla="*/ 0 h 241"/>
                  <a:gd name="T12" fmla="*/ 33 w 599"/>
                  <a:gd name="T13" fmla="*/ 1 h 241"/>
                  <a:gd name="T14" fmla="*/ 21 w 599"/>
                  <a:gd name="T15" fmla="*/ 3 h 241"/>
                  <a:gd name="T16" fmla="*/ 9 w 599"/>
                  <a:gd name="T17" fmla="*/ 7 h 241"/>
                  <a:gd name="T18" fmla="*/ 0 w 599"/>
                  <a:gd name="T19" fmla="*/ 14 h 241"/>
                  <a:gd name="T20" fmla="*/ 315 w 599"/>
                  <a:gd name="T21" fmla="*/ 241 h 241"/>
                  <a:gd name="T22" fmla="*/ 599 w 599"/>
                  <a:gd name="T23" fmla="*/ 1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9" h="241">
                    <a:moveTo>
                      <a:pt x="599" y="11"/>
                    </a:moveTo>
                    <a:lnTo>
                      <a:pt x="591" y="6"/>
                    </a:lnTo>
                    <a:lnTo>
                      <a:pt x="582" y="2"/>
                    </a:lnTo>
                    <a:lnTo>
                      <a:pt x="572" y="0"/>
                    </a:lnTo>
                    <a:lnTo>
                      <a:pt x="560" y="0"/>
                    </a:lnTo>
                    <a:lnTo>
                      <a:pt x="46" y="0"/>
                    </a:lnTo>
                    <a:lnTo>
                      <a:pt x="33" y="1"/>
                    </a:lnTo>
                    <a:lnTo>
                      <a:pt x="21" y="3"/>
                    </a:lnTo>
                    <a:lnTo>
                      <a:pt x="9" y="7"/>
                    </a:lnTo>
                    <a:lnTo>
                      <a:pt x="0" y="14"/>
                    </a:lnTo>
                    <a:lnTo>
                      <a:pt x="315" y="241"/>
                    </a:lnTo>
                    <a:lnTo>
                      <a:pt x="59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3639">
                <a:extLst>
                  <a:ext uri="{FF2B5EF4-FFF2-40B4-BE49-F238E27FC236}">
                    <a16:creationId xmlns:a16="http://schemas.microsoft.com/office/drawing/2014/main" id="{B919657A-066C-4C64-B249-EF749421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6863" y="1966913"/>
                <a:ext cx="257175" cy="158750"/>
              </a:xfrm>
              <a:custGeom>
                <a:avLst/>
                <a:gdLst>
                  <a:gd name="T0" fmla="*/ 552 w 649"/>
                  <a:gd name="T1" fmla="*/ 257 h 402"/>
                  <a:gd name="T2" fmla="*/ 565 w 649"/>
                  <a:gd name="T3" fmla="*/ 258 h 402"/>
                  <a:gd name="T4" fmla="*/ 579 w 649"/>
                  <a:gd name="T5" fmla="*/ 260 h 402"/>
                  <a:gd name="T6" fmla="*/ 591 w 649"/>
                  <a:gd name="T7" fmla="*/ 262 h 402"/>
                  <a:gd name="T8" fmla="*/ 604 w 649"/>
                  <a:gd name="T9" fmla="*/ 266 h 402"/>
                  <a:gd name="T10" fmla="*/ 615 w 649"/>
                  <a:gd name="T11" fmla="*/ 270 h 402"/>
                  <a:gd name="T12" fmla="*/ 627 w 649"/>
                  <a:gd name="T13" fmla="*/ 275 h 402"/>
                  <a:gd name="T14" fmla="*/ 638 w 649"/>
                  <a:gd name="T15" fmla="*/ 282 h 402"/>
                  <a:gd name="T16" fmla="*/ 649 w 649"/>
                  <a:gd name="T17" fmla="*/ 288 h 402"/>
                  <a:gd name="T18" fmla="*/ 649 w 649"/>
                  <a:gd name="T19" fmla="*/ 40 h 402"/>
                  <a:gd name="T20" fmla="*/ 649 w 649"/>
                  <a:gd name="T21" fmla="*/ 29 h 402"/>
                  <a:gd name="T22" fmla="*/ 646 w 649"/>
                  <a:gd name="T23" fmla="*/ 18 h 402"/>
                  <a:gd name="T24" fmla="*/ 644 w 649"/>
                  <a:gd name="T25" fmla="*/ 9 h 402"/>
                  <a:gd name="T26" fmla="*/ 641 w 649"/>
                  <a:gd name="T27" fmla="*/ 0 h 402"/>
                  <a:gd name="T28" fmla="*/ 349 w 649"/>
                  <a:gd name="T29" fmla="*/ 235 h 402"/>
                  <a:gd name="T30" fmla="*/ 346 w 649"/>
                  <a:gd name="T31" fmla="*/ 238 h 402"/>
                  <a:gd name="T32" fmla="*/ 342 w 649"/>
                  <a:gd name="T33" fmla="*/ 238 h 402"/>
                  <a:gd name="T34" fmla="*/ 338 w 649"/>
                  <a:gd name="T35" fmla="*/ 238 h 402"/>
                  <a:gd name="T36" fmla="*/ 334 w 649"/>
                  <a:gd name="T37" fmla="*/ 237 h 402"/>
                  <a:gd name="T38" fmla="*/ 10 w 649"/>
                  <a:gd name="T39" fmla="*/ 2 h 402"/>
                  <a:gd name="T40" fmla="*/ 5 w 649"/>
                  <a:gd name="T41" fmla="*/ 11 h 402"/>
                  <a:gd name="T42" fmla="*/ 3 w 649"/>
                  <a:gd name="T43" fmla="*/ 20 h 402"/>
                  <a:gd name="T44" fmla="*/ 0 w 649"/>
                  <a:gd name="T45" fmla="*/ 29 h 402"/>
                  <a:gd name="T46" fmla="*/ 0 w 649"/>
                  <a:gd name="T47" fmla="*/ 40 h 402"/>
                  <a:gd name="T48" fmla="*/ 0 w 649"/>
                  <a:gd name="T49" fmla="*/ 329 h 402"/>
                  <a:gd name="T50" fmla="*/ 0 w 649"/>
                  <a:gd name="T51" fmla="*/ 337 h 402"/>
                  <a:gd name="T52" fmla="*/ 1 w 649"/>
                  <a:gd name="T53" fmla="*/ 343 h 402"/>
                  <a:gd name="T54" fmla="*/ 3 w 649"/>
                  <a:gd name="T55" fmla="*/ 351 h 402"/>
                  <a:gd name="T56" fmla="*/ 5 w 649"/>
                  <a:gd name="T57" fmla="*/ 357 h 402"/>
                  <a:gd name="T58" fmla="*/ 8 w 649"/>
                  <a:gd name="T59" fmla="*/ 362 h 402"/>
                  <a:gd name="T60" fmla="*/ 12 w 649"/>
                  <a:gd name="T61" fmla="*/ 369 h 402"/>
                  <a:gd name="T62" fmla="*/ 16 w 649"/>
                  <a:gd name="T63" fmla="*/ 374 h 402"/>
                  <a:gd name="T64" fmla="*/ 21 w 649"/>
                  <a:gd name="T65" fmla="*/ 379 h 402"/>
                  <a:gd name="T66" fmla="*/ 31 w 649"/>
                  <a:gd name="T67" fmla="*/ 388 h 402"/>
                  <a:gd name="T68" fmla="*/ 43 w 649"/>
                  <a:gd name="T69" fmla="*/ 395 h 402"/>
                  <a:gd name="T70" fmla="*/ 49 w 649"/>
                  <a:gd name="T71" fmla="*/ 397 h 402"/>
                  <a:gd name="T72" fmla="*/ 57 w 649"/>
                  <a:gd name="T73" fmla="*/ 400 h 402"/>
                  <a:gd name="T74" fmla="*/ 63 w 649"/>
                  <a:gd name="T75" fmla="*/ 401 h 402"/>
                  <a:gd name="T76" fmla="*/ 71 w 649"/>
                  <a:gd name="T77" fmla="*/ 402 h 402"/>
                  <a:gd name="T78" fmla="*/ 387 w 649"/>
                  <a:gd name="T79" fmla="*/ 402 h 402"/>
                  <a:gd name="T80" fmla="*/ 389 w 649"/>
                  <a:gd name="T81" fmla="*/ 387 h 402"/>
                  <a:gd name="T82" fmla="*/ 393 w 649"/>
                  <a:gd name="T83" fmla="*/ 373 h 402"/>
                  <a:gd name="T84" fmla="*/ 398 w 649"/>
                  <a:gd name="T85" fmla="*/ 359 h 402"/>
                  <a:gd name="T86" fmla="*/ 405 w 649"/>
                  <a:gd name="T87" fmla="*/ 345 h 402"/>
                  <a:gd name="T88" fmla="*/ 412 w 649"/>
                  <a:gd name="T89" fmla="*/ 332 h 402"/>
                  <a:gd name="T90" fmla="*/ 421 w 649"/>
                  <a:gd name="T91" fmla="*/ 320 h 402"/>
                  <a:gd name="T92" fmla="*/ 432 w 649"/>
                  <a:gd name="T93" fmla="*/ 310 h 402"/>
                  <a:gd name="T94" fmla="*/ 442 w 649"/>
                  <a:gd name="T95" fmla="*/ 300 h 402"/>
                  <a:gd name="T96" fmla="*/ 453 w 649"/>
                  <a:gd name="T97" fmla="*/ 291 h 402"/>
                  <a:gd name="T98" fmla="*/ 466 w 649"/>
                  <a:gd name="T99" fmla="*/ 282 h 402"/>
                  <a:gd name="T100" fmla="*/ 479 w 649"/>
                  <a:gd name="T101" fmla="*/ 275 h 402"/>
                  <a:gd name="T102" fmla="*/ 492 w 649"/>
                  <a:gd name="T103" fmla="*/ 269 h 402"/>
                  <a:gd name="T104" fmla="*/ 506 w 649"/>
                  <a:gd name="T105" fmla="*/ 264 h 402"/>
                  <a:gd name="T106" fmla="*/ 522 w 649"/>
                  <a:gd name="T107" fmla="*/ 261 h 402"/>
                  <a:gd name="T108" fmla="*/ 537 w 649"/>
                  <a:gd name="T109" fmla="*/ 258 h 402"/>
                  <a:gd name="T110" fmla="*/ 552 w 649"/>
                  <a:gd name="T111" fmla="*/ 25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9" h="402">
                    <a:moveTo>
                      <a:pt x="552" y="257"/>
                    </a:moveTo>
                    <a:lnTo>
                      <a:pt x="565" y="258"/>
                    </a:lnTo>
                    <a:lnTo>
                      <a:pt x="579" y="260"/>
                    </a:lnTo>
                    <a:lnTo>
                      <a:pt x="591" y="262"/>
                    </a:lnTo>
                    <a:lnTo>
                      <a:pt x="604" y="266"/>
                    </a:lnTo>
                    <a:lnTo>
                      <a:pt x="615" y="270"/>
                    </a:lnTo>
                    <a:lnTo>
                      <a:pt x="627" y="275"/>
                    </a:lnTo>
                    <a:lnTo>
                      <a:pt x="638" y="282"/>
                    </a:lnTo>
                    <a:lnTo>
                      <a:pt x="649" y="288"/>
                    </a:lnTo>
                    <a:lnTo>
                      <a:pt x="649" y="40"/>
                    </a:lnTo>
                    <a:lnTo>
                      <a:pt x="649" y="29"/>
                    </a:lnTo>
                    <a:lnTo>
                      <a:pt x="646" y="18"/>
                    </a:lnTo>
                    <a:lnTo>
                      <a:pt x="644" y="9"/>
                    </a:lnTo>
                    <a:lnTo>
                      <a:pt x="641" y="0"/>
                    </a:lnTo>
                    <a:lnTo>
                      <a:pt x="349" y="235"/>
                    </a:lnTo>
                    <a:lnTo>
                      <a:pt x="346" y="238"/>
                    </a:lnTo>
                    <a:lnTo>
                      <a:pt x="342" y="238"/>
                    </a:lnTo>
                    <a:lnTo>
                      <a:pt x="338" y="238"/>
                    </a:lnTo>
                    <a:lnTo>
                      <a:pt x="334" y="237"/>
                    </a:lnTo>
                    <a:lnTo>
                      <a:pt x="10" y="2"/>
                    </a:lnTo>
                    <a:lnTo>
                      <a:pt x="5" y="11"/>
                    </a:lnTo>
                    <a:lnTo>
                      <a:pt x="3" y="20"/>
                    </a:lnTo>
                    <a:lnTo>
                      <a:pt x="0" y="29"/>
                    </a:lnTo>
                    <a:lnTo>
                      <a:pt x="0" y="40"/>
                    </a:lnTo>
                    <a:lnTo>
                      <a:pt x="0" y="329"/>
                    </a:lnTo>
                    <a:lnTo>
                      <a:pt x="0" y="337"/>
                    </a:lnTo>
                    <a:lnTo>
                      <a:pt x="1" y="343"/>
                    </a:lnTo>
                    <a:lnTo>
                      <a:pt x="3" y="351"/>
                    </a:lnTo>
                    <a:lnTo>
                      <a:pt x="5" y="357"/>
                    </a:lnTo>
                    <a:lnTo>
                      <a:pt x="8" y="362"/>
                    </a:lnTo>
                    <a:lnTo>
                      <a:pt x="12" y="369"/>
                    </a:lnTo>
                    <a:lnTo>
                      <a:pt x="16" y="374"/>
                    </a:lnTo>
                    <a:lnTo>
                      <a:pt x="21" y="379"/>
                    </a:lnTo>
                    <a:lnTo>
                      <a:pt x="31" y="388"/>
                    </a:lnTo>
                    <a:lnTo>
                      <a:pt x="43" y="395"/>
                    </a:lnTo>
                    <a:lnTo>
                      <a:pt x="49" y="397"/>
                    </a:lnTo>
                    <a:lnTo>
                      <a:pt x="57" y="400"/>
                    </a:lnTo>
                    <a:lnTo>
                      <a:pt x="63" y="401"/>
                    </a:lnTo>
                    <a:lnTo>
                      <a:pt x="71" y="402"/>
                    </a:lnTo>
                    <a:lnTo>
                      <a:pt x="387" y="402"/>
                    </a:lnTo>
                    <a:lnTo>
                      <a:pt x="389" y="387"/>
                    </a:lnTo>
                    <a:lnTo>
                      <a:pt x="393" y="373"/>
                    </a:lnTo>
                    <a:lnTo>
                      <a:pt x="398" y="359"/>
                    </a:lnTo>
                    <a:lnTo>
                      <a:pt x="405" y="345"/>
                    </a:lnTo>
                    <a:lnTo>
                      <a:pt x="412" y="332"/>
                    </a:lnTo>
                    <a:lnTo>
                      <a:pt x="421" y="320"/>
                    </a:lnTo>
                    <a:lnTo>
                      <a:pt x="432" y="310"/>
                    </a:lnTo>
                    <a:lnTo>
                      <a:pt x="442" y="300"/>
                    </a:lnTo>
                    <a:lnTo>
                      <a:pt x="453" y="291"/>
                    </a:lnTo>
                    <a:lnTo>
                      <a:pt x="466" y="282"/>
                    </a:lnTo>
                    <a:lnTo>
                      <a:pt x="479" y="275"/>
                    </a:lnTo>
                    <a:lnTo>
                      <a:pt x="492" y="269"/>
                    </a:lnTo>
                    <a:lnTo>
                      <a:pt x="506" y="264"/>
                    </a:lnTo>
                    <a:lnTo>
                      <a:pt x="522" y="261"/>
                    </a:lnTo>
                    <a:lnTo>
                      <a:pt x="537" y="258"/>
                    </a:lnTo>
                    <a:lnTo>
                      <a:pt x="552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3640">
                <a:extLst>
                  <a:ext uri="{FF2B5EF4-FFF2-40B4-BE49-F238E27FC236}">
                    <a16:creationId xmlns:a16="http://schemas.microsoft.com/office/drawing/2014/main" id="{DB0B9B61-59AB-4F7E-BE43-6AEC4B869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8788" y="2078038"/>
                <a:ext cx="114300" cy="114300"/>
              </a:xfrm>
              <a:custGeom>
                <a:avLst/>
                <a:gdLst>
                  <a:gd name="T0" fmla="*/ 111 w 287"/>
                  <a:gd name="T1" fmla="*/ 253 h 289"/>
                  <a:gd name="T2" fmla="*/ 77 w 287"/>
                  <a:gd name="T3" fmla="*/ 235 h 289"/>
                  <a:gd name="T4" fmla="*/ 66 w 287"/>
                  <a:gd name="T5" fmla="*/ 242 h 289"/>
                  <a:gd name="T6" fmla="*/ 48 w 287"/>
                  <a:gd name="T7" fmla="*/ 242 h 289"/>
                  <a:gd name="T8" fmla="*/ 107 w 287"/>
                  <a:gd name="T9" fmla="*/ 181 h 289"/>
                  <a:gd name="T10" fmla="*/ 119 w 287"/>
                  <a:gd name="T11" fmla="*/ 192 h 289"/>
                  <a:gd name="T12" fmla="*/ 107 w 287"/>
                  <a:gd name="T13" fmla="*/ 204 h 289"/>
                  <a:gd name="T14" fmla="*/ 100 w 287"/>
                  <a:gd name="T15" fmla="*/ 220 h 289"/>
                  <a:gd name="T16" fmla="*/ 133 w 287"/>
                  <a:gd name="T17" fmla="*/ 232 h 289"/>
                  <a:gd name="T18" fmla="*/ 165 w 287"/>
                  <a:gd name="T19" fmla="*/ 228 h 289"/>
                  <a:gd name="T20" fmla="*/ 193 w 287"/>
                  <a:gd name="T21" fmla="*/ 214 h 289"/>
                  <a:gd name="T22" fmla="*/ 214 w 287"/>
                  <a:gd name="T23" fmla="*/ 190 h 289"/>
                  <a:gd name="T24" fmla="*/ 223 w 287"/>
                  <a:gd name="T25" fmla="*/ 159 h 289"/>
                  <a:gd name="T26" fmla="*/ 245 w 287"/>
                  <a:gd name="T27" fmla="*/ 172 h 289"/>
                  <a:gd name="T28" fmla="*/ 229 w 287"/>
                  <a:gd name="T29" fmla="*/ 210 h 289"/>
                  <a:gd name="T30" fmla="*/ 201 w 287"/>
                  <a:gd name="T31" fmla="*/ 238 h 289"/>
                  <a:gd name="T32" fmla="*/ 163 w 287"/>
                  <a:gd name="T33" fmla="*/ 254 h 289"/>
                  <a:gd name="T34" fmla="*/ 39 w 287"/>
                  <a:gd name="T35" fmla="*/ 138 h 289"/>
                  <a:gd name="T36" fmla="*/ 52 w 287"/>
                  <a:gd name="T37" fmla="*/ 98 h 289"/>
                  <a:gd name="T38" fmla="*/ 78 w 287"/>
                  <a:gd name="T39" fmla="*/ 66 h 289"/>
                  <a:gd name="T40" fmla="*/ 114 w 287"/>
                  <a:gd name="T41" fmla="*/ 47 h 289"/>
                  <a:gd name="T42" fmla="*/ 155 w 287"/>
                  <a:gd name="T43" fmla="*/ 43 h 289"/>
                  <a:gd name="T44" fmla="*/ 188 w 287"/>
                  <a:gd name="T45" fmla="*/ 54 h 289"/>
                  <a:gd name="T46" fmla="*/ 211 w 287"/>
                  <a:gd name="T47" fmla="*/ 51 h 289"/>
                  <a:gd name="T48" fmla="*/ 223 w 287"/>
                  <a:gd name="T49" fmla="*/ 39 h 289"/>
                  <a:gd name="T50" fmla="*/ 235 w 287"/>
                  <a:gd name="T51" fmla="*/ 51 h 289"/>
                  <a:gd name="T52" fmla="*/ 165 w 287"/>
                  <a:gd name="T53" fmla="*/ 118 h 289"/>
                  <a:gd name="T54" fmla="*/ 165 w 287"/>
                  <a:gd name="T55" fmla="*/ 101 h 289"/>
                  <a:gd name="T56" fmla="*/ 197 w 287"/>
                  <a:gd name="T57" fmla="*/ 91 h 289"/>
                  <a:gd name="T58" fmla="*/ 172 w 287"/>
                  <a:gd name="T59" fmla="*/ 72 h 289"/>
                  <a:gd name="T60" fmla="*/ 137 w 287"/>
                  <a:gd name="T61" fmla="*/ 66 h 289"/>
                  <a:gd name="T62" fmla="*/ 106 w 287"/>
                  <a:gd name="T63" fmla="*/ 77 h 289"/>
                  <a:gd name="T64" fmla="*/ 82 w 287"/>
                  <a:gd name="T65" fmla="*/ 96 h 289"/>
                  <a:gd name="T66" fmla="*/ 68 w 287"/>
                  <a:gd name="T67" fmla="*/ 124 h 289"/>
                  <a:gd name="T68" fmla="*/ 39 w 287"/>
                  <a:gd name="T69" fmla="*/ 149 h 289"/>
                  <a:gd name="T70" fmla="*/ 101 w 287"/>
                  <a:gd name="T71" fmla="*/ 6 h 289"/>
                  <a:gd name="T72" fmla="*/ 52 w 287"/>
                  <a:gd name="T73" fmla="*/ 33 h 289"/>
                  <a:gd name="T74" fmla="*/ 16 w 287"/>
                  <a:gd name="T75" fmla="*/ 75 h 289"/>
                  <a:gd name="T76" fmla="*/ 0 w 287"/>
                  <a:gd name="T77" fmla="*/ 129 h 289"/>
                  <a:gd name="T78" fmla="*/ 6 w 287"/>
                  <a:gd name="T79" fmla="*/ 187 h 289"/>
                  <a:gd name="T80" fmla="*/ 32 w 287"/>
                  <a:gd name="T81" fmla="*/ 236 h 289"/>
                  <a:gd name="T82" fmla="*/ 75 w 287"/>
                  <a:gd name="T83" fmla="*/ 271 h 289"/>
                  <a:gd name="T84" fmla="*/ 129 w 287"/>
                  <a:gd name="T85" fmla="*/ 287 h 289"/>
                  <a:gd name="T86" fmla="*/ 186 w 287"/>
                  <a:gd name="T87" fmla="*/ 282 h 289"/>
                  <a:gd name="T88" fmla="*/ 235 w 287"/>
                  <a:gd name="T89" fmla="*/ 255 h 289"/>
                  <a:gd name="T90" fmla="*/ 270 w 287"/>
                  <a:gd name="T91" fmla="*/ 213 h 289"/>
                  <a:gd name="T92" fmla="*/ 287 w 287"/>
                  <a:gd name="T93" fmla="*/ 159 h 289"/>
                  <a:gd name="T94" fmla="*/ 281 w 287"/>
                  <a:gd name="T95" fmla="*/ 101 h 289"/>
                  <a:gd name="T96" fmla="*/ 255 w 287"/>
                  <a:gd name="T97" fmla="*/ 52 h 289"/>
                  <a:gd name="T98" fmla="*/ 213 w 287"/>
                  <a:gd name="T99" fmla="*/ 18 h 289"/>
                  <a:gd name="T100" fmla="*/ 159 w 287"/>
                  <a:gd name="T101" fmla="*/ 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289">
                    <a:moveTo>
                      <a:pt x="142" y="256"/>
                    </a:moveTo>
                    <a:lnTo>
                      <a:pt x="132" y="256"/>
                    </a:lnTo>
                    <a:lnTo>
                      <a:pt x="122" y="254"/>
                    </a:lnTo>
                    <a:lnTo>
                      <a:pt x="111" y="253"/>
                    </a:lnTo>
                    <a:lnTo>
                      <a:pt x="102" y="249"/>
                    </a:lnTo>
                    <a:lnTo>
                      <a:pt x="93" y="245"/>
                    </a:lnTo>
                    <a:lnTo>
                      <a:pt x="84" y="240"/>
                    </a:lnTo>
                    <a:lnTo>
                      <a:pt x="77" y="235"/>
                    </a:lnTo>
                    <a:lnTo>
                      <a:pt x="69" y="228"/>
                    </a:lnTo>
                    <a:lnTo>
                      <a:pt x="69" y="233"/>
                    </a:lnTo>
                    <a:lnTo>
                      <a:pt x="69" y="238"/>
                    </a:lnTo>
                    <a:lnTo>
                      <a:pt x="66" y="242"/>
                    </a:lnTo>
                    <a:lnTo>
                      <a:pt x="62" y="245"/>
                    </a:lnTo>
                    <a:lnTo>
                      <a:pt x="57" y="246"/>
                    </a:lnTo>
                    <a:lnTo>
                      <a:pt x="52" y="245"/>
                    </a:lnTo>
                    <a:lnTo>
                      <a:pt x="48" y="242"/>
                    </a:lnTo>
                    <a:lnTo>
                      <a:pt x="46" y="238"/>
                    </a:lnTo>
                    <a:lnTo>
                      <a:pt x="46" y="233"/>
                    </a:lnTo>
                    <a:lnTo>
                      <a:pt x="46" y="181"/>
                    </a:lnTo>
                    <a:lnTo>
                      <a:pt x="107" y="181"/>
                    </a:lnTo>
                    <a:lnTo>
                      <a:pt x="111" y="181"/>
                    </a:lnTo>
                    <a:lnTo>
                      <a:pt x="115" y="183"/>
                    </a:lnTo>
                    <a:lnTo>
                      <a:pt x="118" y="187"/>
                    </a:lnTo>
                    <a:lnTo>
                      <a:pt x="119" y="192"/>
                    </a:lnTo>
                    <a:lnTo>
                      <a:pt x="118" y="197"/>
                    </a:lnTo>
                    <a:lnTo>
                      <a:pt x="115" y="201"/>
                    </a:lnTo>
                    <a:lnTo>
                      <a:pt x="111" y="204"/>
                    </a:lnTo>
                    <a:lnTo>
                      <a:pt x="107" y="204"/>
                    </a:lnTo>
                    <a:lnTo>
                      <a:pt x="79" y="204"/>
                    </a:lnTo>
                    <a:lnTo>
                      <a:pt x="86" y="210"/>
                    </a:lnTo>
                    <a:lnTo>
                      <a:pt x="92" y="215"/>
                    </a:lnTo>
                    <a:lnTo>
                      <a:pt x="100" y="220"/>
                    </a:lnTo>
                    <a:lnTo>
                      <a:pt x="107" y="224"/>
                    </a:lnTo>
                    <a:lnTo>
                      <a:pt x="115" y="228"/>
                    </a:lnTo>
                    <a:lnTo>
                      <a:pt x="124" y="231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50" y="232"/>
                    </a:lnTo>
                    <a:lnTo>
                      <a:pt x="157" y="231"/>
                    </a:lnTo>
                    <a:lnTo>
                      <a:pt x="165" y="228"/>
                    </a:lnTo>
                    <a:lnTo>
                      <a:pt x="173" y="226"/>
                    </a:lnTo>
                    <a:lnTo>
                      <a:pt x="181" y="223"/>
                    </a:lnTo>
                    <a:lnTo>
                      <a:pt x="187" y="218"/>
                    </a:lnTo>
                    <a:lnTo>
                      <a:pt x="193" y="214"/>
                    </a:lnTo>
                    <a:lnTo>
                      <a:pt x="200" y="208"/>
                    </a:lnTo>
                    <a:lnTo>
                      <a:pt x="205" y="202"/>
                    </a:lnTo>
                    <a:lnTo>
                      <a:pt x="209" y="196"/>
                    </a:lnTo>
                    <a:lnTo>
                      <a:pt x="214" y="190"/>
                    </a:lnTo>
                    <a:lnTo>
                      <a:pt x="217" y="182"/>
                    </a:lnTo>
                    <a:lnTo>
                      <a:pt x="220" y="174"/>
                    </a:lnTo>
                    <a:lnTo>
                      <a:pt x="222" y="167"/>
                    </a:lnTo>
                    <a:lnTo>
                      <a:pt x="223" y="159"/>
                    </a:lnTo>
                    <a:lnTo>
                      <a:pt x="223" y="150"/>
                    </a:lnTo>
                    <a:lnTo>
                      <a:pt x="247" y="150"/>
                    </a:lnTo>
                    <a:lnTo>
                      <a:pt x="247" y="161"/>
                    </a:lnTo>
                    <a:lnTo>
                      <a:pt x="245" y="172"/>
                    </a:lnTo>
                    <a:lnTo>
                      <a:pt x="242" y="182"/>
                    </a:lnTo>
                    <a:lnTo>
                      <a:pt x="240" y="191"/>
                    </a:lnTo>
                    <a:lnTo>
                      <a:pt x="235" y="201"/>
                    </a:lnTo>
                    <a:lnTo>
                      <a:pt x="229" y="210"/>
                    </a:lnTo>
                    <a:lnTo>
                      <a:pt x="223" y="218"/>
                    </a:lnTo>
                    <a:lnTo>
                      <a:pt x="217" y="226"/>
                    </a:lnTo>
                    <a:lnTo>
                      <a:pt x="209" y="232"/>
                    </a:lnTo>
                    <a:lnTo>
                      <a:pt x="201" y="238"/>
                    </a:lnTo>
                    <a:lnTo>
                      <a:pt x="192" y="244"/>
                    </a:lnTo>
                    <a:lnTo>
                      <a:pt x="183" y="247"/>
                    </a:lnTo>
                    <a:lnTo>
                      <a:pt x="173" y="251"/>
                    </a:lnTo>
                    <a:lnTo>
                      <a:pt x="163" y="254"/>
                    </a:lnTo>
                    <a:lnTo>
                      <a:pt x="152" y="256"/>
                    </a:lnTo>
                    <a:lnTo>
                      <a:pt x="142" y="256"/>
                    </a:lnTo>
                    <a:close/>
                    <a:moveTo>
                      <a:pt x="39" y="149"/>
                    </a:moveTo>
                    <a:lnTo>
                      <a:pt x="39" y="138"/>
                    </a:lnTo>
                    <a:lnTo>
                      <a:pt x="42" y="127"/>
                    </a:lnTo>
                    <a:lnTo>
                      <a:pt x="44" y="116"/>
                    </a:lnTo>
                    <a:lnTo>
                      <a:pt x="48" y="107"/>
                    </a:lnTo>
                    <a:lnTo>
                      <a:pt x="52" y="98"/>
                    </a:lnTo>
                    <a:lnTo>
                      <a:pt x="57" y="89"/>
                    </a:lnTo>
                    <a:lnTo>
                      <a:pt x="64" y="80"/>
                    </a:lnTo>
                    <a:lnTo>
                      <a:pt x="70" y="74"/>
                    </a:lnTo>
                    <a:lnTo>
                      <a:pt x="78" y="66"/>
                    </a:lnTo>
                    <a:lnTo>
                      <a:pt x="87" y="61"/>
                    </a:lnTo>
                    <a:lnTo>
                      <a:pt x="95" y="55"/>
                    </a:lnTo>
                    <a:lnTo>
                      <a:pt x="105" y="51"/>
                    </a:lnTo>
                    <a:lnTo>
                      <a:pt x="114" y="47"/>
                    </a:lnTo>
                    <a:lnTo>
                      <a:pt x="124" y="45"/>
                    </a:lnTo>
                    <a:lnTo>
                      <a:pt x="134" y="43"/>
                    </a:lnTo>
                    <a:lnTo>
                      <a:pt x="146" y="42"/>
                    </a:lnTo>
                    <a:lnTo>
                      <a:pt x="155" y="43"/>
                    </a:lnTo>
                    <a:lnTo>
                      <a:pt x="164" y="45"/>
                    </a:lnTo>
                    <a:lnTo>
                      <a:pt x="173" y="47"/>
                    </a:lnTo>
                    <a:lnTo>
                      <a:pt x="181" y="50"/>
                    </a:lnTo>
                    <a:lnTo>
                      <a:pt x="188" y="54"/>
                    </a:lnTo>
                    <a:lnTo>
                      <a:pt x="196" y="59"/>
                    </a:lnTo>
                    <a:lnTo>
                      <a:pt x="204" y="65"/>
                    </a:lnTo>
                    <a:lnTo>
                      <a:pt x="211" y="72"/>
                    </a:lnTo>
                    <a:lnTo>
                      <a:pt x="211" y="51"/>
                    </a:lnTo>
                    <a:lnTo>
                      <a:pt x="211" y="47"/>
                    </a:lnTo>
                    <a:lnTo>
                      <a:pt x="214" y="43"/>
                    </a:lnTo>
                    <a:lnTo>
                      <a:pt x="218" y="41"/>
                    </a:lnTo>
                    <a:lnTo>
                      <a:pt x="223" y="39"/>
                    </a:lnTo>
                    <a:lnTo>
                      <a:pt x="228" y="41"/>
                    </a:lnTo>
                    <a:lnTo>
                      <a:pt x="232" y="43"/>
                    </a:lnTo>
                    <a:lnTo>
                      <a:pt x="235" y="47"/>
                    </a:lnTo>
                    <a:lnTo>
                      <a:pt x="235" y="51"/>
                    </a:lnTo>
                    <a:lnTo>
                      <a:pt x="235" y="122"/>
                    </a:lnTo>
                    <a:lnTo>
                      <a:pt x="173" y="122"/>
                    </a:lnTo>
                    <a:lnTo>
                      <a:pt x="169" y="120"/>
                    </a:lnTo>
                    <a:lnTo>
                      <a:pt x="165" y="118"/>
                    </a:lnTo>
                    <a:lnTo>
                      <a:pt x="163" y="114"/>
                    </a:lnTo>
                    <a:lnTo>
                      <a:pt x="161" y="109"/>
                    </a:lnTo>
                    <a:lnTo>
                      <a:pt x="163" y="105"/>
                    </a:lnTo>
                    <a:lnTo>
                      <a:pt x="165" y="101"/>
                    </a:lnTo>
                    <a:lnTo>
                      <a:pt x="169" y="98"/>
                    </a:lnTo>
                    <a:lnTo>
                      <a:pt x="173" y="97"/>
                    </a:lnTo>
                    <a:lnTo>
                      <a:pt x="201" y="97"/>
                    </a:lnTo>
                    <a:lnTo>
                      <a:pt x="197" y="91"/>
                    </a:lnTo>
                    <a:lnTo>
                      <a:pt x="191" y="86"/>
                    </a:lnTo>
                    <a:lnTo>
                      <a:pt x="186" y="80"/>
                    </a:lnTo>
                    <a:lnTo>
                      <a:pt x="179" y="75"/>
                    </a:lnTo>
                    <a:lnTo>
                      <a:pt x="172" y="72"/>
                    </a:lnTo>
                    <a:lnTo>
                      <a:pt x="164" y="69"/>
                    </a:lnTo>
                    <a:lnTo>
                      <a:pt x="155" y="68"/>
                    </a:lnTo>
                    <a:lnTo>
                      <a:pt x="146" y="66"/>
                    </a:lnTo>
                    <a:lnTo>
                      <a:pt x="137" y="66"/>
                    </a:lnTo>
                    <a:lnTo>
                      <a:pt x="129" y="68"/>
                    </a:lnTo>
                    <a:lnTo>
                      <a:pt x="122" y="70"/>
                    </a:lnTo>
                    <a:lnTo>
                      <a:pt x="114" y="73"/>
                    </a:lnTo>
                    <a:lnTo>
                      <a:pt x="106" y="77"/>
                    </a:lnTo>
                    <a:lnTo>
                      <a:pt x="100" y="80"/>
                    </a:lnTo>
                    <a:lnTo>
                      <a:pt x="93" y="86"/>
                    </a:lnTo>
                    <a:lnTo>
                      <a:pt x="88" y="91"/>
                    </a:lnTo>
                    <a:lnTo>
                      <a:pt x="82" y="96"/>
                    </a:lnTo>
                    <a:lnTo>
                      <a:pt x="78" y="102"/>
                    </a:lnTo>
                    <a:lnTo>
                      <a:pt x="74" y="110"/>
                    </a:lnTo>
                    <a:lnTo>
                      <a:pt x="70" y="116"/>
                    </a:lnTo>
                    <a:lnTo>
                      <a:pt x="68" y="124"/>
                    </a:lnTo>
                    <a:lnTo>
                      <a:pt x="65" y="132"/>
                    </a:lnTo>
                    <a:lnTo>
                      <a:pt x="64" y="141"/>
                    </a:lnTo>
                    <a:lnTo>
                      <a:pt x="64" y="149"/>
                    </a:lnTo>
                    <a:lnTo>
                      <a:pt x="39" y="149"/>
                    </a:lnTo>
                    <a:close/>
                    <a:moveTo>
                      <a:pt x="143" y="0"/>
                    </a:moveTo>
                    <a:lnTo>
                      <a:pt x="129" y="1"/>
                    </a:lnTo>
                    <a:lnTo>
                      <a:pt x="114" y="2"/>
                    </a:lnTo>
                    <a:lnTo>
                      <a:pt x="101" y="6"/>
                    </a:lnTo>
                    <a:lnTo>
                      <a:pt x="87" y="11"/>
                    </a:lnTo>
                    <a:lnTo>
                      <a:pt x="75" y="18"/>
                    </a:lnTo>
                    <a:lnTo>
                      <a:pt x="62" y="24"/>
                    </a:lnTo>
                    <a:lnTo>
                      <a:pt x="52" y="33"/>
                    </a:lnTo>
                    <a:lnTo>
                      <a:pt x="42" y="42"/>
                    </a:lnTo>
                    <a:lnTo>
                      <a:pt x="32" y="52"/>
                    </a:lnTo>
                    <a:lnTo>
                      <a:pt x="24" y="64"/>
                    </a:lnTo>
                    <a:lnTo>
                      <a:pt x="16" y="75"/>
                    </a:lnTo>
                    <a:lnTo>
                      <a:pt x="11" y="88"/>
                    </a:lnTo>
                    <a:lnTo>
                      <a:pt x="6" y="101"/>
                    </a:lnTo>
                    <a:lnTo>
                      <a:pt x="2" y="115"/>
                    </a:lnTo>
                    <a:lnTo>
                      <a:pt x="0" y="129"/>
                    </a:lnTo>
                    <a:lnTo>
                      <a:pt x="0" y="143"/>
                    </a:lnTo>
                    <a:lnTo>
                      <a:pt x="0" y="159"/>
                    </a:lnTo>
                    <a:lnTo>
                      <a:pt x="2" y="173"/>
                    </a:lnTo>
                    <a:lnTo>
                      <a:pt x="6" y="187"/>
                    </a:lnTo>
                    <a:lnTo>
                      <a:pt x="11" y="200"/>
                    </a:lnTo>
                    <a:lnTo>
                      <a:pt x="16" y="213"/>
                    </a:lnTo>
                    <a:lnTo>
                      <a:pt x="24" y="224"/>
                    </a:lnTo>
                    <a:lnTo>
                      <a:pt x="32" y="236"/>
                    </a:lnTo>
                    <a:lnTo>
                      <a:pt x="42" y="246"/>
                    </a:lnTo>
                    <a:lnTo>
                      <a:pt x="52" y="255"/>
                    </a:lnTo>
                    <a:lnTo>
                      <a:pt x="62" y="263"/>
                    </a:lnTo>
                    <a:lnTo>
                      <a:pt x="75" y="271"/>
                    </a:lnTo>
                    <a:lnTo>
                      <a:pt x="87" y="277"/>
                    </a:lnTo>
                    <a:lnTo>
                      <a:pt x="101" y="282"/>
                    </a:lnTo>
                    <a:lnTo>
                      <a:pt x="114" y="285"/>
                    </a:lnTo>
                    <a:lnTo>
                      <a:pt x="129" y="287"/>
                    </a:lnTo>
                    <a:lnTo>
                      <a:pt x="143" y="289"/>
                    </a:lnTo>
                    <a:lnTo>
                      <a:pt x="159" y="287"/>
                    </a:lnTo>
                    <a:lnTo>
                      <a:pt x="173" y="285"/>
                    </a:lnTo>
                    <a:lnTo>
                      <a:pt x="186" y="282"/>
                    </a:lnTo>
                    <a:lnTo>
                      <a:pt x="200" y="277"/>
                    </a:lnTo>
                    <a:lnTo>
                      <a:pt x="213" y="271"/>
                    </a:lnTo>
                    <a:lnTo>
                      <a:pt x="224" y="263"/>
                    </a:lnTo>
                    <a:lnTo>
                      <a:pt x="235" y="255"/>
                    </a:lnTo>
                    <a:lnTo>
                      <a:pt x="245" y="246"/>
                    </a:lnTo>
                    <a:lnTo>
                      <a:pt x="255" y="236"/>
                    </a:lnTo>
                    <a:lnTo>
                      <a:pt x="263" y="224"/>
                    </a:lnTo>
                    <a:lnTo>
                      <a:pt x="270" y="213"/>
                    </a:lnTo>
                    <a:lnTo>
                      <a:pt x="277" y="200"/>
                    </a:lnTo>
                    <a:lnTo>
                      <a:pt x="281" y="187"/>
                    </a:lnTo>
                    <a:lnTo>
                      <a:pt x="285" y="173"/>
                    </a:lnTo>
                    <a:lnTo>
                      <a:pt x="287" y="159"/>
                    </a:lnTo>
                    <a:lnTo>
                      <a:pt x="287" y="143"/>
                    </a:lnTo>
                    <a:lnTo>
                      <a:pt x="287" y="129"/>
                    </a:lnTo>
                    <a:lnTo>
                      <a:pt x="285" y="115"/>
                    </a:lnTo>
                    <a:lnTo>
                      <a:pt x="281" y="101"/>
                    </a:lnTo>
                    <a:lnTo>
                      <a:pt x="277" y="88"/>
                    </a:lnTo>
                    <a:lnTo>
                      <a:pt x="270" y="75"/>
                    </a:lnTo>
                    <a:lnTo>
                      <a:pt x="263" y="64"/>
                    </a:lnTo>
                    <a:lnTo>
                      <a:pt x="255" y="52"/>
                    </a:lnTo>
                    <a:lnTo>
                      <a:pt x="245" y="42"/>
                    </a:lnTo>
                    <a:lnTo>
                      <a:pt x="235" y="33"/>
                    </a:lnTo>
                    <a:lnTo>
                      <a:pt x="224" y="24"/>
                    </a:lnTo>
                    <a:lnTo>
                      <a:pt x="213" y="18"/>
                    </a:lnTo>
                    <a:lnTo>
                      <a:pt x="200" y="11"/>
                    </a:lnTo>
                    <a:lnTo>
                      <a:pt x="186" y="6"/>
                    </a:lnTo>
                    <a:lnTo>
                      <a:pt x="173" y="2"/>
                    </a:lnTo>
                    <a:lnTo>
                      <a:pt x="159" y="1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06182DEE-7902-4D24-9E08-DD69375B1A47}"/>
                </a:ext>
              </a:extLst>
            </p:cNvPr>
            <p:cNvSpPr txBox="1">
              <a:spLocks/>
            </p:cNvSpPr>
            <p:nvPr/>
          </p:nvSpPr>
          <p:spPr>
            <a:xfrm>
              <a:off x="9752371" y="2607095"/>
              <a:ext cx="2139238" cy="42627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Next Steps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85CCA9F-C3F9-421D-B5BE-B8A3B9EFBAF5}"/>
                </a:ext>
              </a:extLst>
            </p:cNvPr>
            <p:cNvGrpSpPr/>
            <p:nvPr/>
          </p:nvGrpSpPr>
          <p:grpSpPr>
            <a:xfrm>
              <a:off x="10633400" y="1999979"/>
              <a:ext cx="377178" cy="293360"/>
              <a:chOff x="1474788" y="828675"/>
              <a:chExt cx="285750" cy="222251"/>
            </a:xfrm>
            <a:solidFill>
              <a:schemeClr val="accent1"/>
            </a:solidFill>
          </p:grpSpPr>
          <p:sp>
            <p:nvSpPr>
              <p:cNvPr id="61" name="Freeform 1682">
                <a:extLst>
                  <a:ext uri="{FF2B5EF4-FFF2-40B4-BE49-F238E27FC236}">
                    <a16:creationId xmlns:a16="http://schemas.microsoft.com/office/drawing/2014/main" id="{379B1B10-4E3D-44F2-B133-F9759AFDD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912813"/>
                <a:ext cx="222250" cy="138113"/>
              </a:xfrm>
              <a:custGeom>
                <a:avLst/>
                <a:gdLst>
                  <a:gd name="T0" fmla="*/ 482 w 559"/>
                  <a:gd name="T1" fmla="*/ 11 h 348"/>
                  <a:gd name="T2" fmla="*/ 474 w 559"/>
                  <a:gd name="T3" fmla="*/ 3 h 348"/>
                  <a:gd name="T4" fmla="*/ 464 w 559"/>
                  <a:gd name="T5" fmla="*/ 0 h 348"/>
                  <a:gd name="T6" fmla="*/ 452 w 559"/>
                  <a:gd name="T7" fmla="*/ 2 h 348"/>
                  <a:gd name="T8" fmla="*/ 443 w 559"/>
                  <a:gd name="T9" fmla="*/ 7 h 348"/>
                  <a:gd name="T10" fmla="*/ 344 w 559"/>
                  <a:gd name="T11" fmla="*/ 128 h 348"/>
                  <a:gd name="T12" fmla="*/ 342 w 559"/>
                  <a:gd name="T13" fmla="*/ 136 h 348"/>
                  <a:gd name="T14" fmla="*/ 342 w 559"/>
                  <a:gd name="T15" fmla="*/ 145 h 348"/>
                  <a:gd name="T16" fmla="*/ 346 w 559"/>
                  <a:gd name="T17" fmla="*/ 154 h 348"/>
                  <a:gd name="T18" fmla="*/ 354 w 559"/>
                  <a:gd name="T19" fmla="*/ 160 h 348"/>
                  <a:gd name="T20" fmla="*/ 363 w 559"/>
                  <a:gd name="T21" fmla="*/ 163 h 348"/>
                  <a:gd name="T22" fmla="*/ 371 w 559"/>
                  <a:gd name="T23" fmla="*/ 162 h 348"/>
                  <a:gd name="T24" fmla="*/ 380 w 559"/>
                  <a:gd name="T25" fmla="*/ 157 h 348"/>
                  <a:gd name="T26" fmla="*/ 440 w 559"/>
                  <a:gd name="T27" fmla="*/ 87 h 348"/>
                  <a:gd name="T28" fmla="*/ 434 w 559"/>
                  <a:gd name="T29" fmla="*/ 122 h 348"/>
                  <a:gd name="T30" fmla="*/ 422 w 559"/>
                  <a:gd name="T31" fmla="*/ 156 h 348"/>
                  <a:gd name="T32" fmla="*/ 406 w 559"/>
                  <a:gd name="T33" fmla="*/ 188 h 348"/>
                  <a:gd name="T34" fmla="*/ 384 w 559"/>
                  <a:gd name="T35" fmla="*/ 217 h 348"/>
                  <a:gd name="T36" fmla="*/ 357 w 559"/>
                  <a:gd name="T37" fmla="*/ 244 h 348"/>
                  <a:gd name="T38" fmla="*/ 327 w 559"/>
                  <a:gd name="T39" fmla="*/ 266 h 348"/>
                  <a:gd name="T40" fmla="*/ 294 w 559"/>
                  <a:gd name="T41" fmla="*/ 283 h 348"/>
                  <a:gd name="T42" fmla="*/ 259 w 559"/>
                  <a:gd name="T43" fmla="*/ 294 h 348"/>
                  <a:gd name="T44" fmla="*/ 229 w 559"/>
                  <a:gd name="T45" fmla="*/ 300 h 348"/>
                  <a:gd name="T46" fmla="*/ 199 w 559"/>
                  <a:gd name="T47" fmla="*/ 301 h 348"/>
                  <a:gd name="T48" fmla="*/ 170 w 559"/>
                  <a:gd name="T49" fmla="*/ 299 h 348"/>
                  <a:gd name="T50" fmla="*/ 142 w 559"/>
                  <a:gd name="T51" fmla="*/ 293 h 348"/>
                  <a:gd name="T52" fmla="*/ 114 w 559"/>
                  <a:gd name="T53" fmla="*/ 283 h 348"/>
                  <a:gd name="T54" fmla="*/ 89 w 559"/>
                  <a:gd name="T55" fmla="*/ 270 h 348"/>
                  <a:gd name="T56" fmla="*/ 64 w 559"/>
                  <a:gd name="T57" fmla="*/ 254 h 348"/>
                  <a:gd name="T58" fmla="*/ 41 w 559"/>
                  <a:gd name="T59" fmla="*/ 234 h 348"/>
                  <a:gd name="T60" fmla="*/ 33 w 559"/>
                  <a:gd name="T61" fmla="*/ 229 h 348"/>
                  <a:gd name="T62" fmla="*/ 25 w 559"/>
                  <a:gd name="T63" fmla="*/ 227 h 348"/>
                  <a:gd name="T64" fmla="*/ 16 w 559"/>
                  <a:gd name="T65" fmla="*/ 229 h 348"/>
                  <a:gd name="T66" fmla="*/ 7 w 559"/>
                  <a:gd name="T67" fmla="*/ 234 h 348"/>
                  <a:gd name="T68" fmla="*/ 3 w 559"/>
                  <a:gd name="T69" fmla="*/ 241 h 348"/>
                  <a:gd name="T70" fmla="*/ 0 w 559"/>
                  <a:gd name="T71" fmla="*/ 251 h 348"/>
                  <a:gd name="T72" fmla="*/ 3 w 559"/>
                  <a:gd name="T73" fmla="*/ 260 h 348"/>
                  <a:gd name="T74" fmla="*/ 8 w 559"/>
                  <a:gd name="T75" fmla="*/ 269 h 348"/>
                  <a:gd name="T76" fmla="*/ 28 w 559"/>
                  <a:gd name="T77" fmla="*/ 287 h 348"/>
                  <a:gd name="T78" fmla="*/ 51 w 559"/>
                  <a:gd name="T79" fmla="*/ 303 h 348"/>
                  <a:gd name="T80" fmla="*/ 74 w 559"/>
                  <a:gd name="T81" fmla="*/ 318 h 348"/>
                  <a:gd name="T82" fmla="*/ 99 w 559"/>
                  <a:gd name="T83" fmla="*/ 329 h 348"/>
                  <a:gd name="T84" fmla="*/ 124 w 559"/>
                  <a:gd name="T85" fmla="*/ 337 h 348"/>
                  <a:gd name="T86" fmla="*/ 151 w 559"/>
                  <a:gd name="T87" fmla="*/ 344 h 348"/>
                  <a:gd name="T88" fmla="*/ 177 w 559"/>
                  <a:gd name="T89" fmla="*/ 347 h 348"/>
                  <a:gd name="T90" fmla="*/ 205 w 559"/>
                  <a:gd name="T91" fmla="*/ 348 h 348"/>
                  <a:gd name="T92" fmla="*/ 237 w 559"/>
                  <a:gd name="T93" fmla="*/ 347 h 348"/>
                  <a:gd name="T94" fmla="*/ 270 w 559"/>
                  <a:gd name="T95" fmla="*/ 342 h 348"/>
                  <a:gd name="T96" fmla="*/ 311 w 559"/>
                  <a:gd name="T97" fmla="*/ 329 h 348"/>
                  <a:gd name="T98" fmla="*/ 348 w 559"/>
                  <a:gd name="T99" fmla="*/ 310 h 348"/>
                  <a:gd name="T100" fmla="*/ 382 w 559"/>
                  <a:gd name="T101" fmla="*/ 286 h 348"/>
                  <a:gd name="T102" fmla="*/ 413 w 559"/>
                  <a:gd name="T103" fmla="*/ 257 h 348"/>
                  <a:gd name="T104" fmla="*/ 439 w 559"/>
                  <a:gd name="T105" fmla="*/ 224 h 348"/>
                  <a:gd name="T106" fmla="*/ 460 w 559"/>
                  <a:gd name="T107" fmla="*/ 188 h 348"/>
                  <a:gd name="T108" fmla="*/ 475 w 559"/>
                  <a:gd name="T109" fmla="*/ 150 h 348"/>
                  <a:gd name="T110" fmla="*/ 485 w 559"/>
                  <a:gd name="T111" fmla="*/ 110 h 348"/>
                  <a:gd name="T112" fmla="*/ 518 w 559"/>
                  <a:gd name="T113" fmla="*/ 163 h 348"/>
                  <a:gd name="T114" fmla="*/ 529 w 559"/>
                  <a:gd name="T115" fmla="*/ 168 h 348"/>
                  <a:gd name="T116" fmla="*/ 541 w 559"/>
                  <a:gd name="T117" fmla="*/ 168 h 348"/>
                  <a:gd name="T118" fmla="*/ 551 w 559"/>
                  <a:gd name="T119" fmla="*/ 164 h 348"/>
                  <a:gd name="T120" fmla="*/ 557 w 559"/>
                  <a:gd name="T121" fmla="*/ 156 h 348"/>
                  <a:gd name="T122" fmla="*/ 559 w 559"/>
                  <a:gd name="T123" fmla="*/ 147 h 348"/>
                  <a:gd name="T124" fmla="*/ 558 w 559"/>
                  <a:gd name="T125" fmla="*/ 13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59" h="348">
                    <a:moveTo>
                      <a:pt x="556" y="133"/>
                    </a:moveTo>
                    <a:lnTo>
                      <a:pt x="482" y="11"/>
                    </a:lnTo>
                    <a:lnTo>
                      <a:pt x="478" y="6"/>
                    </a:lnTo>
                    <a:lnTo>
                      <a:pt x="474" y="3"/>
                    </a:lnTo>
                    <a:lnTo>
                      <a:pt x="470" y="1"/>
                    </a:lnTo>
                    <a:lnTo>
                      <a:pt x="464" y="0"/>
                    </a:lnTo>
                    <a:lnTo>
                      <a:pt x="458" y="0"/>
                    </a:lnTo>
                    <a:lnTo>
                      <a:pt x="452" y="2"/>
                    </a:lnTo>
                    <a:lnTo>
                      <a:pt x="448" y="4"/>
                    </a:lnTo>
                    <a:lnTo>
                      <a:pt x="443" y="7"/>
                    </a:lnTo>
                    <a:lnTo>
                      <a:pt x="346" y="123"/>
                    </a:lnTo>
                    <a:lnTo>
                      <a:pt x="344" y="128"/>
                    </a:lnTo>
                    <a:lnTo>
                      <a:pt x="342" y="132"/>
                    </a:lnTo>
                    <a:lnTo>
                      <a:pt x="342" y="136"/>
                    </a:lnTo>
                    <a:lnTo>
                      <a:pt x="342" y="141"/>
                    </a:lnTo>
                    <a:lnTo>
                      <a:pt x="342" y="145"/>
                    </a:lnTo>
                    <a:lnTo>
                      <a:pt x="344" y="150"/>
                    </a:lnTo>
                    <a:lnTo>
                      <a:pt x="346" y="154"/>
                    </a:lnTo>
                    <a:lnTo>
                      <a:pt x="349" y="157"/>
                    </a:lnTo>
                    <a:lnTo>
                      <a:pt x="354" y="160"/>
                    </a:lnTo>
                    <a:lnTo>
                      <a:pt x="358" y="162"/>
                    </a:lnTo>
                    <a:lnTo>
                      <a:pt x="363" y="163"/>
                    </a:lnTo>
                    <a:lnTo>
                      <a:pt x="367" y="163"/>
                    </a:lnTo>
                    <a:lnTo>
                      <a:pt x="371" y="162"/>
                    </a:lnTo>
                    <a:lnTo>
                      <a:pt x="376" y="161"/>
                    </a:lnTo>
                    <a:lnTo>
                      <a:pt x="380" y="157"/>
                    </a:lnTo>
                    <a:lnTo>
                      <a:pt x="384" y="155"/>
                    </a:lnTo>
                    <a:lnTo>
                      <a:pt x="440" y="87"/>
                    </a:lnTo>
                    <a:lnTo>
                      <a:pt x="438" y="104"/>
                    </a:lnTo>
                    <a:lnTo>
                      <a:pt x="434" y="122"/>
                    </a:lnTo>
                    <a:lnTo>
                      <a:pt x="429" y="139"/>
                    </a:lnTo>
                    <a:lnTo>
                      <a:pt x="422" y="156"/>
                    </a:lnTo>
                    <a:lnTo>
                      <a:pt x="414" y="173"/>
                    </a:lnTo>
                    <a:lnTo>
                      <a:pt x="406" y="188"/>
                    </a:lnTo>
                    <a:lnTo>
                      <a:pt x="395" y="204"/>
                    </a:lnTo>
                    <a:lnTo>
                      <a:pt x="384" y="217"/>
                    </a:lnTo>
                    <a:lnTo>
                      <a:pt x="371" y="231"/>
                    </a:lnTo>
                    <a:lnTo>
                      <a:pt x="357" y="244"/>
                    </a:lnTo>
                    <a:lnTo>
                      <a:pt x="343" y="256"/>
                    </a:lnTo>
                    <a:lnTo>
                      <a:pt x="327" y="266"/>
                    </a:lnTo>
                    <a:lnTo>
                      <a:pt x="312" y="274"/>
                    </a:lnTo>
                    <a:lnTo>
                      <a:pt x="294" y="283"/>
                    </a:lnTo>
                    <a:lnTo>
                      <a:pt x="276" y="290"/>
                    </a:lnTo>
                    <a:lnTo>
                      <a:pt x="259" y="294"/>
                    </a:lnTo>
                    <a:lnTo>
                      <a:pt x="243" y="298"/>
                    </a:lnTo>
                    <a:lnTo>
                      <a:pt x="229" y="300"/>
                    </a:lnTo>
                    <a:lnTo>
                      <a:pt x="215" y="301"/>
                    </a:lnTo>
                    <a:lnTo>
                      <a:pt x="199" y="301"/>
                    </a:lnTo>
                    <a:lnTo>
                      <a:pt x="185" y="301"/>
                    </a:lnTo>
                    <a:lnTo>
                      <a:pt x="170" y="299"/>
                    </a:lnTo>
                    <a:lnTo>
                      <a:pt x="156" y="297"/>
                    </a:lnTo>
                    <a:lnTo>
                      <a:pt x="142" y="293"/>
                    </a:lnTo>
                    <a:lnTo>
                      <a:pt x="128" y="289"/>
                    </a:lnTo>
                    <a:lnTo>
                      <a:pt x="114" y="283"/>
                    </a:lnTo>
                    <a:lnTo>
                      <a:pt x="101" y="278"/>
                    </a:lnTo>
                    <a:lnTo>
                      <a:pt x="89" y="270"/>
                    </a:lnTo>
                    <a:lnTo>
                      <a:pt x="75" y="262"/>
                    </a:lnTo>
                    <a:lnTo>
                      <a:pt x="64" y="254"/>
                    </a:lnTo>
                    <a:lnTo>
                      <a:pt x="52" y="245"/>
                    </a:lnTo>
                    <a:lnTo>
                      <a:pt x="41" y="234"/>
                    </a:lnTo>
                    <a:lnTo>
                      <a:pt x="38" y="231"/>
                    </a:lnTo>
                    <a:lnTo>
                      <a:pt x="33" y="229"/>
                    </a:lnTo>
                    <a:lnTo>
                      <a:pt x="29" y="228"/>
                    </a:lnTo>
                    <a:lnTo>
                      <a:pt x="25" y="227"/>
                    </a:lnTo>
                    <a:lnTo>
                      <a:pt x="20" y="228"/>
                    </a:lnTo>
                    <a:lnTo>
                      <a:pt x="16" y="229"/>
                    </a:lnTo>
                    <a:lnTo>
                      <a:pt x="11" y="231"/>
                    </a:lnTo>
                    <a:lnTo>
                      <a:pt x="7" y="234"/>
                    </a:lnTo>
                    <a:lnTo>
                      <a:pt x="5" y="238"/>
                    </a:lnTo>
                    <a:lnTo>
                      <a:pt x="3" y="241"/>
                    </a:lnTo>
                    <a:lnTo>
                      <a:pt x="1" y="247"/>
                    </a:lnTo>
                    <a:lnTo>
                      <a:pt x="0" y="251"/>
                    </a:lnTo>
                    <a:lnTo>
                      <a:pt x="1" y="256"/>
                    </a:lnTo>
                    <a:lnTo>
                      <a:pt x="3" y="260"/>
                    </a:lnTo>
                    <a:lnTo>
                      <a:pt x="5" y="265"/>
                    </a:lnTo>
                    <a:lnTo>
                      <a:pt x="8" y="269"/>
                    </a:lnTo>
                    <a:lnTo>
                      <a:pt x="18" y="278"/>
                    </a:lnTo>
                    <a:lnTo>
                      <a:pt x="28" y="287"/>
                    </a:lnTo>
                    <a:lnTo>
                      <a:pt x="39" y="295"/>
                    </a:lnTo>
                    <a:lnTo>
                      <a:pt x="51" y="303"/>
                    </a:lnTo>
                    <a:lnTo>
                      <a:pt x="62" y="311"/>
                    </a:lnTo>
                    <a:lnTo>
                      <a:pt x="74" y="318"/>
                    </a:lnTo>
                    <a:lnTo>
                      <a:pt x="86" y="323"/>
                    </a:lnTo>
                    <a:lnTo>
                      <a:pt x="99" y="329"/>
                    </a:lnTo>
                    <a:lnTo>
                      <a:pt x="112" y="333"/>
                    </a:lnTo>
                    <a:lnTo>
                      <a:pt x="124" y="337"/>
                    </a:lnTo>
                    <a:lnTo>
                      <a:pt x="137" y="341"/>
                    </a:lnTo>
                    <a:lnTo>
                      <a:pt x="151" y="344"/>
                    </a:lnTo>
                    <a:lnTo>
                      <a:pt x="164" y="346"/>
                    </a:lnTo>
                    <a:lnTo>
                      <a:pt x="177" y="347"/>
                    </a:lnTo>
                    <a:lnTo>
                      <a:pt x="190" y="348"/>
                    </a:lnTo>
                    <a:lnTo>
                      <a:pt x="205" y="348"/>
                    </a:lnTo>
                    <a:lnTo>
                      <a:pt x="220" y="348"/>
                    </a:lnTo>
                    <a:lnTo>
                      <a:pt x="237" y="347"/>
                    </a:lnTo>
                    <a:lnTo>
                      <a:pt x="253" y="345"/>
                    </a:lnTo>
                    <a:lnTo>
                      <a:pt x="270" y="342"/>
                    </a:lnTo>
                    <a:lnTo>
                      <a:pt x="291" y="336"/>
                    </a:lnTo>
                    <a:lnTo>
                      <a:pt x="311" y="329"/>
                    </a:lnTo>
                    <a:lnTo>
                      <a:pt x="329" y="320"/>
                    </a:lnTo>
                    <a:lnTo>
                      <a:pt x="348" y="310"/>
                    </a:lnTo>
                    <a:lnTo>
                      <a:pt x="366" y="298"/>
                    </a:lnTo>
                    <a:lnTo>
                      <a:pt x="382" y="286"/>
                    </a:lnTo>
                    <a:lnTo>
                      <a:pt x="398" y="271"/>
                    </a:lnTo>
                    <a:lnTo>
                      <a:pt x="413" y="257"/>
                    </a:lnTo>
                    <a:lnTo>
                      <a:pt x="427" y="240"/>
                    </a:lnTo>
                    <a:lnTo>
                      <a:pt x="439" y="224"/>
                    </a:lnTo>
                    <a:lnTo>
                      <a:pt x="450" y="206"/>
                    </a:lnTo>
                    <a:lnTo>
                      <a:pt x="460" y="188"/>
                    </a:lnTo>
                    <a:lnTo>
                      <a:pt x="469" y="170"/>
                    </a:lnTo>
                    <a:lnTo>
                      <a:pt x="475" y="150"/>
                    </a:lnTo>
                    <a:lnTo>
                      <a:pt x="482" y="131"/>
                    </a:lnTo>
                    <a:lnTo>
                      <a:pt x="485" y="110"/>
                    </a:lnTo>
                    <a:lnTo>
                      <a:pt x="514" y="159"/>
                    </a:lnTo>
                    <a:lnTo>
                      <a:pt x="518" y="163"/>
                    </a:lnTo>
                    <a:lnTo>
                      <a:pt x="523" y="166"/>
                    </a:lnTo>
                    <a:lnTo>
                      <a:pt x="529" y="168"/>
                    </a:lnTo>
                    <a:lnTo>
                      <a:pt x="535" y="170"/>
                    </a:lnTo>
                    <a:lnTo>
                      <a:pt x="541" y="168"/>
                    </a:lnTo>
                    <a:lnTo>
                      <a:pt x="547" y="166"/>
                    </a:lnTo>
                    <a:lnTo>
                      <a:pt x="551" y="164"/>
                    </a:lnTo>
                    <a:lnTo>
                      <a:pt x="555" y="160"/>
                    </a:lnTo>
                    <a:lnTo>
                      <a:pt x="557" y="156"/>
                    </a:lnTo>
                    <a:lnTo>
                      <a:pt x="558" y="152"/>
                    </a:lnTo>
                    <a:lnTo>
                      <a:pt x="559" y="147"/>
                    </a:lnTo>
                    <a:lnTo>
                      <a:pt x="559" y="142"/>
                    </a:lnTo>
                    <a:lnTo>
                      <a:pt x="558" y="138"/>
                    </a:lnTo>
                    <a:lnTo>
                      <a:pt x="556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1683">
                <a:extLst>
                  <a:ext uri="{FF2B5EF4-FFF2-40B4-BE49-F238E27FC236}">
                    <a16:creationId xmlns:a16="http://schemas.microsoft.com/office/drawing/2014/main" id="{4E996A5C-21B3-4907-A822-E65AACA3B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8" y="828675"/>
                <a:ext cx="230188" cy="150813"/>
              </a:xfrm>
              <a:custGeom>
                <a:avLst/>
                <a:gdLst>
                  <a:gd name="T0" fmla="*/ 212 w 581"/>
                  <a:gd name="T1" fmla="*/ 217 h 379"/>
                  <a:gd name="T2" fmla="*/ 198 w 581"/>
                  <a:gd name="T3" fmla="*/ 217 h 379"/>
                  <a:gd name="T4" fmla="*/ 187 w 581"/>
                  <a:gd name="T5" fmla="*/ 226 h 379"/>
                  <a:gd name="T6" fmla="*/ 124 w 581"/>
                  <a:gd name="T7" fmla="*/ 267 h 379"/>
                  <a:gd name="T8" fmla="*/ 135 w 581"/>
                  <a:gd name="T9" fmla="*/ 216 h 379"/>
                  <a:gd name="T10" fmla="*/ 157 w 581"/>
                  <a:gd name="T11" fmla="*/ 167 h 379"/>
                  <a:gd name="T12" fmla="*/ 178 w 581"/>
                  <a:gd name="T13" fmla="*/ 138 h 379"/>
                  <a:gd name="T14" fmla="*/ 203 w 581"/>
                  <a:gd name="T15" fmla="*/ 110 h 379"/>
                  <a:gd name="T16" fmla="*/ 233 w 581"/>
                  <a:gd name="T17" fmla="*/ 88 h 379"/>
                  <a:gd name="T18" fmla="*/ 265 w 581"/>
                  <a:gd name="T19" fmla="*/ 70 h 379"/>
                  <a:gd name="T20" fmla="*/ 299 w 581"/>
                  <a:gd name="T21" fmla="*/ 57 h 379"/>
                  <a:gd name="T22" fmla="*/ 343 w 581"/>
                  <a:gd name="T23" fmla="*/ 49 h 379"/>
                  <a:gd name="T24" fmla="*/ 390 w 581"/>
                  <a:gd name="T25" fmla="*/ 49 h 379"/>
                  <a:gd name="T26" fmla="*/ 435 w 581"/>
                  <a:gd name="T27" fmla="*/ 58 h 379"/>
                  <a:gd name="T28" fmla="*/ 478 w 581"/>
                  <a:gd name="T29" fmla="*/ 77 h 379"/>
                  <a:gd name="T30" fmla="*/ 517 w 581"/>
                  <a:gd name="T31" fmla="*/ 103 h 379"/>
                  <a:gd name="T32" fmla="*/ 542 w 581"/>
                  <a:gd name="T33" fmla="*/ 130 h 379"/>
                  <a:gd name="T34" fmla="*/ 556 w 581"/>
                  <a:gd name="T35" fmla="*/ 134 h 379"/>
                  <a:gd name="T36" fmla="*/ 569 w 581"/>
                  <a:gd name="T37" fmla="*/ 131 h 379"/>
                  <a:gd name="T38" fmla="*/ 579 w 581"/>
                  <a:gd name="T39" fmla="*/ 121 h 379"/>
                  <a:gd name="T40" fmla="*/ 581 w 581"/>
                  <a:gd name="T41" fmla="*/ 108 h 379"/>
                  <a:gd name="T42" fmla="*/ 576 w 581"/>
                  <a:gd name="T43" fmla="*/ 94 h 379"/>
                  <a:gd name="T44" fmla="*/ 532 w 581"/>
                  <a:gd name="T45" fmla="*/ 56 h 379"/>
                  <a:gd name="T46" fmla="*/ 485 w 581"/>
                  <a:gd name="T47" fmla="*/ 27 h 379"/>
                  <a:gd name="T48" fmla="*/ 432 w 581"/>
                  <a:gd name="T49" fmla="*/ 8 h 379"/>
                  <a:gd name="T50" fmla="*/ 376 w 581"/>
                  <a:gd name="T51" fmla="*/ 0 h 379"/>
                  <a:gd name="T52" fmla="*/ 319 w 581"/>
                  <a:gd name="T53" fmla="*/ 4 h 379"/>
                  <a:gd name="T54" fmla="*/ 272 w 581"/>
                  <a:gd name="T55" fmla="*/ 16 h 379"/>
                  <a:gd name="T56" fmla="*/ 232 w 581"/>
                  <a:gd name="T57" fmla="*/ 34 h 379"/>
                  <a:gd name="T58" fmla="*/ 195 w 581"/>
                  <a:gd name="T59" fmla="*/ 57 h 379"/>
                  <a:gd name="T60" fmla="*/ 161 w 581"/>
                  <a:gd name="T61" fmla="*/ 86 h 379"/>
                  <a:gd name="T62" fmla="*/ 132 w 581"/>
                  <a:gd name="T63" fmla="*/ 119 h 379"/>
                  <a:gd name="T64" fmla="*/ 107 w 581"/>
                  <a:gd name="T65" fmla="*/ 159 h 379"/>
                  <a:gd name="T66" fmla="*/ 89 w 581"/>
                  <a:gd name="T67" fmla="*/ 203 h 379"/>
                  <a:gd name="T68" fmla="*/ 78 w 581"/>
                  <a:gd name="T69" fmla="*/ 249 h 379"/>
                  <a:gd name="T70" fmla="*/ 41 w 581"/>
                  <a:gd name="T71" fmla="*/ 214 h 379"/>
                  <a:gd name="T72" fmla="*/ 29 w 581"/>
                  <a:gd name="T73" fmla="*/ 207 h 379"/>
                  <a:gd name="T74" fmla="*/ 15 w 581"/>
                  <a:gd name="T75" fmla="*/ 208 h 379"/>
                  <a:gd name="T76" fmla="*/ 4 w 581"/>
                  <a:gd name="T77" fmla="*/ 218 h 379"/>
                  <a:gd name="T78" fmla="*/ 0 w 581"/>
                  <a:gd name="T79" fmla="*/ 231 h 379"/>
                  <a:gd name="T80" fmla="*/ 5 w 581"/>
                  <a:gd name="T81" fmla="*/ 245 h 379"/>
                  <a:gd name="T82" fmla="*/ 96 w 581"/>
                  <a:gd name="T83" fmla="*/ 377 h 379"/>
                  <a:gd name="T84" fmla="*/ 107 w 581"/>
                  <a:gd name="T85" fmla="*/ 379 h 379"/>
                  <a:gd name="T86" fmla="*/ 118 w 581"/>
                  <a:gd name="T87" fmla="*/ 378 h 379"/>
                  <a:gd name="T88" fmla="*/ 223 w 581"/>
                  <a:gd name="T89" fmla="*/ 256 h 379"/>
                  <a:gd name="T90" fmla="*/ 229 w 581"/>
                  <a:gd name="T91" fmla="*/ 242 h 379"/>
                  <a:gd name="T92" fmla="*/ 227 w 581"/>
                  <a:gd name="T93" fmla="*/ 22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81" h="379">
                    <a:moveTo>
                      <a:pt x="220" y="221"/>
                    </a:moveTo>
                    <a:lnTo>
                      <a:pt x="217" y="219"/>
                    </a:lnTo>
                    <a:lnTo>
                      <a:pt x="212" y="217"/>
                    </a:lnTo>
                    <a:lnTo>
                      <a:pt x="208" y="216"/>
                    </a:lnTo>
                    <a:lnTo>
                      <a:pt x="203" y="216"/>
                    </a:lnTo>
                    <a:lnTo>
                      <a:pt x="198" y="217"/>
                    </a:lnTo>
                    <a:lnTo>
                      <a:pt x="195" y="219"/>
                    </a:lnTo>
                    <a:lnTo>
                      <a:pt x="190" y="221"/>
                    </a:lnTo>
                    <a:lnTo>
                      <a:pt x="187" y="226"/>
                    </a:lnTo>
                    <a:lnTo>
                      <a:pt x="124" y="301"/>
                    </a:lnTo>
                    <a:lnTo>
                      <a:pt x="123" y="283"/>
                    </a:lnTo>
                    <a:lnTo>
                      <a:pt x="124" y="267"/>
                    </a:lnTo>
                    <a:lnTo>
                      <a:pt x="126" y="250"/>
                    </a:lnTo>
                    <a:lnTo>
                      <a:pt x="131" y="233"/>
                    </a:lnTo>
                    <a:lnTo>
                      <a:pt x="135" y="216"/>
                    </a:lnTo>
                    <a:lnTo>
                      <a:pt x="140" y="200"/>
                    </a:lnTo>
                    <a:lnTo>
                      <a:pt x="148" y="184"/>
                    </a:lnTo>
                    <a:lnTo>
                      <a:pt x="157" y="167"/>
                    </a:lnTo>
                    <a:lnTo>
                      <a:pt x="164" y="157"/>
                    </a:lnTo>
                    <a:lnTo>
                      <a:pt x="170" y="147"/>
                    </a:lnTo>
                    <a:lnTo>
                      <a:pt x="178" y="138"/>
                    </a:lnTo>
                    <a:lnTo>
                      <a:pt x="187" y="128"/>
                    </a:lnTo>
                    <a:lnTo>
                      <a:pt x="195" y="119"/>
                    </a:lnTo>
                    <a:lnTo>
                      <a:pt x="203" y="110"/>
                    </a:lnTo>
                    <a:lnTo>
                      <a:pt x="213" y="102"/>
                    </a:lnTo>
                    <a:lnTo>
                      <a:pt x="223" y="94"/>
                    </a:lnTo>
                    <a:lnTo>
                      <a:pt x="233" y="88"/>
                    </a:lnTo>
                    <a:lnTo>
                      <a:pt x="243" y="81"/>
                    </a:lnTo>
                    <a:lnTo>
                      <a:pt x="254" y="76"/>
                    </a:lnTo>
                    <a:lnTo>
                      <a:pt x="265" y="70"/>
                    </a:lnTo>
                    <a:lnTo>
                      <a:pt x="276" y="65"/>
                    </a:lnTo>
                    <a:lnTo>
                      <a:pt x="287" y="60"/>
                    </a:lnTo>
                    <a:lnTo>
                      <a:pt x="299" y="57"/>
                    </a:lnTo>
                    <a:lnTo>
                      <a:pt x="312" y="54"/>
                    </a:lnTo>
                    <a:lnTo>
                      <a:pt x="327" y="50"/>
                    </a:lnTo>
                    <a:lnTo>
                      <a:pt x="343" y="49"/>
                    </a:lnTo>
                    <a:lnTo>
                      <a:pt x="358" y="48"/>
                    </a:lnTo>
                    <a:lnTo>
                      <a:pt x="375" y="48"/>
                    </a:lnTo>
                    <a:lnTo>
                      <a:pt x="390" y="49"/>
                    </a:lnTo>
                    <a:lnTo>
                      <a:pt x="405" y="50"/>
                    </a:lnTo>
                    <a:lnTo>
                      <a:pt x="421" y="54"/>
                    </a:lnTo>
                    <a:lnTo>
                      <a:pt x="435" y="58"/>
                    </a:lnTo>
                    <a:lnTo>
                      <a:pt x="450" y="64"/>
                    </a:lnTo>
                    <a:lnTo>
                      <a:pt x="464" y="69"/>
                    </a:lnTo>
                    <a:lnTo>
                      <a:pt x="478" y="77"/>
                    </a:lnTo>
                    <a:lnTo>
                      <a:pt x="492" y="85"/>
                    </a:lnTo>
                    <a:lnTo>
                      <a:pt x="505" y="93"/>
                    </a:lnTo>
                    <a:lnTo>
                      <a:pt x="517" y="103"/>
                    </a:lnTo>
                    <a:lnTo>
                      <a:pt x="528" y="114"/>
                    </a:lnTo>
                    <a:lnTo>
                      <a:pt x="539" y="126"/>
                    </a:lnTo>
                    <a:lnTo>
                      <a:pt x="542" y="130"/>
                    </a:lnTo>
                    <a:lnTo>
                      <a:pt x="547" y="132"/>
                    </a:lnTo>
                    <a:lnTo>
                      <a:pt x="551" y="133"/>
                    </a:lnTo>
                    <a:lnTo>
                      <a:pt x="556" y="134"/>
                    </a:lnTo>
                    <a:lnTo>
                      <a:pt x="560" y="134"/>
                    </a:lnTo>
                    <a:lnTo>
                      <a:pt x="565" y="133"/>
                    </a:lnTo>
                    <a:lnTo>
                      <a:pt x="569" y="131"/>
                    </a:lnTo>
                    <a:lnTo>
                      <a:pt x="573" y="129"/>
                    </a:lnTo>
                    <a:lnTo>
                      <a:pt x="577" y="125"/>
                    </a:lnTo>
                    <a:lnTo>
                      <a:pt x="579" y="121"/>
                    </a:lnTo>
                    <a:lnTo>
                      <a:pt x="581" y="117"/>
                    </a:lnTo>
                    <a:lnTo>
                      <a:pt x="581" y="112"/>
                    </a:lnTo>
                    <a:lnTo>
                      <a:pt x="581" y="108"/>
                    </a:lnTo>
                    <a:lnTo>
                      <a:pt x="580" y="103"/>
                    </a:lnTo>
                    <a:lnTo>
                      <a:pt x="578" y="99"/>
                    </a:lnTo>
                    <a:lnTo>
                      <a:pt x="576" y="94"/>
                    </a:lnTo>
                    <a:lnTo>
                      <a:pt x="562" y="81"/>
                    </a:lnTo>
                    <a:lnTo>
                      <a:pt x="548" y="68"/>
                    </a:lnTo>
                    <a:lnTo>
                      <a:pt x="532" y="56"/>
                    </a:lnTo>
                    <a:lnTo>
                      <a:pt x="517" y="45"/>
                    </a:lnTo>
                    <a:lnTo>
                      <a:pt x="502" y="35"/>
                    </a:lnTo>
                    <a:lnTo>
                      <a:pt x="485" y="27"/>
                    </a:lnTo>
                    <a:lnTo>
                      <a:pt x="467" y="19"/>
                    </a:lnTo>
                    <a:lnTo>
                      <a:pt x="450" y="13"/>
                    </a:lnTo>
                    <a:lnTo>
                      <a:pt x="432" y="8"/>
                    </a:lnTo>
                    <a:lnTo>
                      <a:pt x="413" y="4"/>
                    </a:lnTo>
                    <a:lnTo>
                      <a:pt x="394" y="2"/>
                    </a:lnTo>
                    <a:lnTo>
                      <a:pt x="376" y="0"/>
                    </a:lnTo>
                    <a:lnTo>
                      <a:pt x="357" y="0"/>
                    </a:lnTo>
                    <a:lnTo>
                      <a:pt x="338" y="1"/>
                    </a:lnTo>
                    <a:lnTo>
                      <a:pt x="319" y="4"/>
                    </a:lnTo>
                    <a:lnTo>
                      <a:pt x="301" y="7"/>
                    </a:lnTo>
                    <a:lnTo>
                      <a:pt x="286" y="12"/>
                    </a:lnTo>
                    <a:lnTo>
                      <a:pt x="272" y="16"/>
                    </a:lnTo>
                    <a:lnTo>
                      <a:pt x="259" y="20"/>
                    </a:lnTo>
                    <a:lnTo>
                      <a:pt x="245" y="27"/>
                    </a:lnTo>
                    <a:lnTo>
                      <a:pt x="232" y="34"/>
                    </a:lnTo>
                    <a:lnTo>
                      <a:pt x="219" y="40"/>
                    </a:lnTo>
                    <a:lnTo>
                      <a:pt x="207" y="48"/>
                    </a:lnTo>
                    <a:lnTo>
                      <a:pt x="195" y="57"/>
                    </a:lnTo>
                    <a:lnTo>
                      <a:pt x="184" y="66"/>
                    </a:lnTo>
                    <a:lnTo>
                      <a:pt x="171" y="76"/>
                    </a:lnTo>
                    <a:lnTo>
                      <a:pt x="161" y="86"/>
                    </a:lnTo>
                    <a:lnTo>
                      <a:pt x="152" y="97"/>
                    </a:lnTo>
                    <a:lnTo>
                      <a:pt x="142" y="108"/>
                    </a:lnTo>
                    <a:lnTo>
                      <a:pt x="132" y="119"/>
                    </a:lnTo>
                    <a:lnTo>
                      <a:pt x="124" y="131"/>
                    </a:lnTo>
                    <a:lnTo>
                      <a:pt x="115" y="144"/>
                    </a:lnTo>
                    <a:lnTo>
                      <a:pt x="107" y="159"/>
                    </a:lnTo>
                    <a:lnTo>
                      <a:pt x="101" y="173"/>
                    </a:lnTo>
                    <a:lnTo>
                      <a:pt x="94" y="188"/>
                    </a:lnTo>
                    <a:lnTo>
                      <a:pt x="89" y="203"/>
                    </a:lnTo>
                    <a:lnTo>
                      <a:pt x="84" y="218"/>
                    </a:lnTo>
                    <a:lnTo>
                      <a:pt x="81" y="234"/>
                    </a:lnTo>
                    <a:lnTo>
                      <a:pt x="78" y="249"/>
                    </a:lnTo>
                    <a:lnTo>
                      <a:pt x="76" y="265"/>
                    </a:lnTo>
                    <a:lnTo>
                      <a:pt x="44" y="217"/>
                    </a:lnTo>
                    <a:lnTo>
                      <a:pt x="41" y="214"/>
                    </a:lnTo>
                    <a:lnTo>
                      <a:pt x="37" y="210"/>
                    </a:lnTo>
                    <a:lnTo>
                      <a:pt x="33" y="208"/>
                    </a:lnTo>
                    <a:lnTo>
                      <a:pt x="29" y="207"/>
                    </a:lnTo>
                    <a:lnTo>
                      <a:pt x="25" y="207"/>
                    </a:lnTo>
                    <a:lnTo>
                      <a:pt x="19" y="207"/>
                    </a:lnTo>
                    <a:lnTo>
                      <a:pt x="15" y="208"/>
                    </a:lnTo>
                    <a:lnTo>
                      <a:pt x="10" y="212"/>
                    </a:lnTo>
                    <a:lnTo>
                      <a:pt x="7" y="214"/>
                    </a:lnTo>
                    <a:lnTo>
                      <a:pt x="4" y="218"/>
                    </a:lnTo>
                    <a:lnTo>
                      <a:pt x="1" y="221"/>
                    </a:lnTo>
                    <a:lnTo>
                      <a:pt x="0" y="226"/>
                    </a:lnTo>
                    <a:lnTo>
                      <a:pt x="0" y="231"/>
                    </a:lnTo>
                    <a:lnTo>
                      <a:pt x="0" y="236"/>
                    </a:lnTo>
                    <a:lnTo>
                      <a:pt x="1" y="240"/>
                    </a:lnTo>
                    <a:lnTo>
                      <a:pt x="5" y="245"/>
                    </a:lnTo>
                    <a:lnTo>
                      <a:pt x="89" y="369"/>
                    </a:lnTo>
                    <a:lnTo>
                      <a:pt x="92" y="374"/>
                    </a:lnTo>
                    <a:lnTo>
                      <a:pt x="96" y="377"/>
                    </a:lnTo>
                    <a:lnTo>
                      <a:pt x="102" y="379"/>
                    </a:lnTo>
                    <a:lnTo>
                      <a:pt x="107" y="379"/>
                    </a:lnTo>
                    <a:lnTo>
                      <a:pt x="107" y="379"/>
                    </a:lnTo>
                    <a:lnTo>
                      <a:pt x="108" y="379"/>
                    </a:lnTo>
                    <a:lnTo>
                      <a:pt x="114" y="379"/>
                    </a:lnTo>
                    <a:lnTo>
                      <a:pt x="118" y="378"/>
                    </a:lnTo>
                    <a:lnTo>
                      <a:pt x="123" y="375"/>
                    </a:lnTo>
                    <a:lnTo>
                      <a:pt x="126" y="372"/>
                    </a:lnTo>
                    <a:lnTo>
                      <a:pt x="223" y="256"/>
                    </a:lnTo>
                    <a:lnTo>
                      <a:pt x="227" y="251"/>
                    </a:lnTo>
                    <a:lnTo>
                      <a:pt x="228" y="247"/>
                    </a:lnTo>
                    <a:lnTo>
                      <a:pt x="229" y="242"/>
                    </a:lnTo>
                    <a:lnTo>
                      <a:pt x="229" y="238"/>
                    </a:lnTo>
                    <a:lnTo>
                      <a:pt x="228" y="234"/>
                    </a:lnTo>
                    <a:lnTo>
                      <a:pt x="227" y="229"/>
                    </a:lnTo>
                    <a:lnTo>
                      <a:pt x="223" y="225"/>
                    </a:lnTo>
                    <a:lnTo>
                      <a:pt x="220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801F0608-5AF0-40BB-BB6B-DE32FA87473F}"/>
                </a:ext>
              </a:extLst>
            </p:cNvPr>
            <p:cNvSpPr txBox="1">
              <a:spLocks/>
            </p:cNvSpPr>
            <p:nvPr/>
          </p:nvSpPr>
          <p:spPr>
            <a:xfrm>
              <a:off x="8153112" y="5425330"/>
              <a:ext cx="2139238" cy="1938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Results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669">
              <a:extLst>
                <a:ext uri="{FF2B5EF4-FFF2-40B4-BE49-F238E27FC236}">
                  <a16:creationId xmlns:a16="http://schemas.microsoft.com/office/drawing/2014/main" id="{AEBF21E1-C1FD-454C-9001-61A16BC7E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8811" y="4854575"/>
              <a:ext cx="377176" cy="377176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DB1C8B27-8A53-4590-A9E8-4872BBFE1240}"/>
                </a:ext>
              </a:extLst>
            </p:cNvPr>
            <p:cNvSpPr txBox="1">
              <a:spLocks/>
            </p:cNvSpPr>
            <p:nvPr/>
          </p:nvSpPr>
          <p:spPr>
            <a:xfrm>
              <a:off x="4954592" y="5425330"/>
              <a:ext cx="2139238" cy="4262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  <a:latin typeface="+mn-lt"/>
                </a:rPr>
                <a:t>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CNN and TF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17339-8A3F-4EE1-9D93-E585D2A37D17}"/>
                </a:ext>
              </a:extLst>
            </p:cNvPr>
            <p:cNvGrpSpPr/>
            <p:nvPr/>
          </p:nvGrpSpPr>
          <p:grpSpPr>
            <a:xfrm>
              <a:off x="5842894" y="4870290"/>
              <a:ext cx="375082" cy="345745"/>
              <a:chOff x="4313201" y="1920875"/>
              <a:chExt cx="284163" cy="261938"/>
            </a:xfrm>
            <a:solidFill>
              <a:schemeClr val="accent1"/>
            </a:solidFill>
          </p:grpSpPr>
          <p:sp>
            <p:nvSpPr>
              <p:cNvPr id="59" name="Freeform 3131">
                <a:extLst>
                  <a:ext uri="{FF2B5EF4-FFF2-40B4-BE49-F238E27FC236}">
                    <a16:creationId xmlns:a16="http://schemas.microsoft.com/office/drawing/2014/main" id="{FB771899-B7FE-4921-9A74-C6D71F071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01" y="1920875"/>
                <a:ext cx="236538" cy="200025"/>
              </a:xfrm>
              <a:custGeom>
                <a:avLst/>
                <a:gdLst>
                  <a:gd name="T0" fmla="*/ 599 w 599"/>
                  <a:gd name="T1" fmla="*/ 12 h 503"/>
                  <a:gd name="T2" fmla="*/ 599 w 599"/>
                  <a:gd name="T3" fmla="*/ 7 h 503"/>
                  <a:gd name="T4" fmla="*/ 595 w 599"/>
                  <a:gd name="T5" fmla="*/ 3 h 503"/>
                  <a:gd name="T6" fmla="*/ 592 w 599"/>
                  <a:gd name="T7" fmla="*/ 1 h 503"/>
                  <a:gd name="T8" fmla="*/ 587 w 599"/>
                  <a:gd name="T9" fmla="*/ 0 h 503"/>
                  <a:gd name="T10" fmla="*/ 12 w 599"/>
                  <a:gd name="T11" fmla="*/ 0 h 503"/>
                  <a:gd name="T12" fmla="*/ 8 w 599"/>
                  <a:gd name="T13" fmla="*/ 1 h 503"/>
                  <a:gd name="T14" fmla="*/ 4 w 599"/>
                  <a:gd name="T15" fmla="*/ 3 h 503"/>
                  <a:gd name="T16" fmla="*/ 2 w 599"/>
                  <a:gd name="T17" fmla="*/ 7 h 503"/>
                  <a:gd name="T18" fmla="*/ 0 w 599"/>
                  <a:gd name="T19" fmla="*/ 12 h 503"/>
                  <a:gd name="T20" fmla="*/ 0 w 599"/>
                  <a:gd name="T21" fmla="*/ 371 h 503"/>
                  <a:gd name="T22" fmla="*/ 2 w 599"/>
                  <a:gd name="T23" fmla="*/ 376 h 503"/>
                  <a:gd name="T24" fmla="*/ 4 w 599"/>
                  <a:gd name="T25" fmla="*/ 379 h 503"/>
                  <a:gd name="T26" fmla="*/ 8 w 599"/>
                  <a:gd name="T27" fmla="*/ 382 h 503"/>
                  <a:gd name="T28" fmla="*/ 12 w 599"/>
                  <a:gd name="T29" fmla="*/ 383 h 503"/>
                  <a:gd name="T30" fmla="*/ 96 w 599"/>
                  <a:gd name="T31" fmla="*/ 383 h 503"/>
                  <a:gd name="T32" fmla="*/ 96 w 599"/>
                  <a:gd name="T33" fmla="*/ 490 h 503"/>
                  <a:gd name="T34" fmla="*/ 97 w 599"/>
                  <a:gd name="T35" fmla="*/ 493 h 503"/>
                  <a:gd name="T36" fmla="*/ 98 w 599"/>
                  <a:gd name="T37" fmla="*/ 497 h 503"/>
                  <a:gd name="T38" fmla="*/ 100 w 599"/>
                  <a:gd name="T39" fmla="*/ 499 h 503"/>
                  <a:gd name="T40" fmla="*/ 104 w 599"/>
                  <a:gd name="T41" fmla="*/ 502 h 503"/>
                  <a:gd name="T42" fmla="*/ 106 w 599"/>
                  <a:gd name="T43" fmla="*/ 502 h 503"/>
                  <a:gd name="T44" fmla="*/ 109 w 599"/>
                  <a:gd name="T45" fmla="*/ 503 h 503"/>
                  <a:gd name="T46" fmla="*/ 112 w 599"/>
                  <a:gd name="T47" fmla="*/ 502 h 503"/>
                  <a:gd name="T48" fmla="*/ 117 w 599"/>
                  <a:gd name="T49" fmla="*/ 499 h 503"/>
                  <a:gd name="T50" fmla="*/ 232 w 599"/>
                  <a:gd name="T51" fmla="*/ 383 h 503"/>
                  <a:gd name="T52" fmla="*/ 288 w 599"/>
                  <a:gd name="T53" fmla="*/ 383 h 503"/>
                  <a:gd name="T54" fmla="*/ 288 w 599"/>
                  <a:gd name="T55" fmla="*/ 251 h 503"/>
                  <a:gd name="T56" fmla="*/ 288 w 599"/>
                  <a:gd name="T57" fmla="*/ 246 h 503"/>
                  <a:gd name="T58" fmla="*/ 291 w 599"/>
                  <a:gd name="T59" fmla="*/ 242 h 503"/>
                  <a:gd name="T60" fmla="*/ 295 w 599"/>
                  <a:gd name="T61" fmla="*/ 240 h 503"/>
                  <a:gd name="T62" fmla="*/ 300 w 599"/>
                  <a:gd name="T63" fmla="*/ 239 h 503"/>
                  <a:gd name="T64" fmla="*/ 599 w 599"/>
                  <a:gd name="T65" fmla="*/ 239 h 503"/>
                  <a:gd name="T66" fmla="*/ 599 w 599"/>
                  <a:gd name="T67" fmla="*/ 1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9" h="503">
                    <a:moveTo>
                      <a:pt x="599" y="12"/>
                    </a:moveTo>
                    <a:lnTo>
                      <a:pt x="599" y="7"/>
                    </a:lnTo>
                    <a:lnTo>
                      <a:pt x="595" y="3"/>
                    </a:lnTo>
                    <a:lnTo>
                      <a:pt x="592" y="1"/>
                    </a:lnTo>
                    <a:lnTo>
                      <a:pt x="587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371"/>
                    </a:lnTo>
                    <a:lnTo>
                      <a:pt x="2" y="376"/>
                    </a:lnTo>
                    <a:lnTo>
                      <a:pt x="4" y="379"/>
                    </a:lnTo>
                    <a:lnTo>
                      <a:pt x="8" y="382"/>
                    </a:lnTo>
                    <a:lnTo>
                      <a:pt x="12" y="383"/>
                    </a:lnTo>
                    <a:lnTo>
                      <a:pt x="96" y="383"/>
                    </a:lnTo>
                    <a:lnTo>
                      <a:pt x="96" y="490"/>
                    </a:lnTo>
                    <a:lnTo>
                      <a:pt x="97" y="493"/>
                    </a:lnTo>
                    <a:lnTo>
                      <a:pt x="98" y="497"/>
                    </a:lnTo>
                    <a:lnTo>
                      <a:pt x="100" y="499"/>
                    </a:lnTo>
                    <a:lnTo>
                      <a:pt x="104" y="502"/>
                    </a:lnTo>
                    <a:lnTo>
                      <a:pt x="106" y="502"/>
                    </a:lnTo>
                    <a:lnTo>
                      <a:pt x="109" y="503"/>
                    </a:lnTo>
                    <a:lnTo>
                      <a:pt x="112" y="502"/>
                    </a:lnTo>
                    <a:lnTo>
                      <a:pt x="117" y="499"/>
                    </a:lnTo>
                    <a:lnTo>
                      <a:pt x="232" y="383"/>
                    </a:lnTo>
                    <a:lnTo>
                      <a:pt x="288" y="383"/>
                    </a:lnTo>
                    <a:lnTo>
                      <a:pt x="288" y="251"/>
                    </a:lnTo>
                    <a:lnTo>
                      <a:pt x="288" y="246"/>
                    </a:lnTo>
                    <a:lnTo>
                      <a:pt x="291" y="242"/>
                    </a:lnTo>
                    <a:lnTo>
                      <a:pt x="295" y="240"/>
                    </a:lnTo>
                    <a:lnTo>
                      <a:pt x="300" y="239"/>
                    </a:lnTo>
                    <a:lnTo>
                      <a:pt x="599" y="239"/>
                    </a:lnTo>
                    <a:lnTo>
                      <a:pt x="59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3132">
                <a:extLst>
                  <a:ext uri="{FF2B5EF4-FFF2-40B4-BE49-F238E27FC236}">
                    <a16:creationId xmlns:a16="http://schemas.microsoft.com/office/drawing/2014/main" id="{72FDE97C-537A-4B18-B6BE-95F2C0D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026" y="2025650"/>
                <a:ext cx="160338" cy="157163"/>
              </a:xfrm>
              <a:custGeom>
                <a:avLst/>
                <a:gdLst>
                  <a:gd name="T0" fmla="*/ 395 w 407"/>
                  <a:gd name="T1" fmla="*/ 0 h 394"/>
                  <a:gd name="T2" fmla="*/ 12 w 407"/>
                  <a:gd name="T3" fmla="*/ 0 h 394"/>
                  <a:gd name="T4" fmla="*/ 0 w 407"/>
                  <a:gd name="T5" fmla="*/ 0 h 394"/>
                  <a:gd name="T6" fmla="*/ 0 w 407"/>
                  <a:gd name="T7" fmla="*/ 11 h 394"/>
                  <a:gd name="T8" fmla="*/ 0 w 407"/>
                  <a:gd name="T9" fmla="*/ 252 h 394"/>
                  <a:gd name="T10" fmla="*/ 0 w 407"/>
                  <a:gd name="T11" fmla="*/ 255 h 394"/>
                  <a:gd name="T12" fmla="*/ 4 w 407"/>
                  <a:gd name="T13" fmla="*/ 260 h 394"/>
                  <a:gd name="T14" fmla="*/ 7 w 407"/>
                  <a:gd name="T15" fmla="*/ 262 h 394"/>
                  <a:gd name="T16" fmla="*/ 12 w 407"/>
                  <a:gd name="T17" fmla="*/ 264 h 394"/>
                  <a:gd name="T18" fmla="*/ 193 w 407"/>
                  <a:gd name="T19" fmla="*/ 264 h 394"/>
                  <a:gd name="T20" fmla="*/ 198 w 407"/>
                  <a:gd name="T21" fmla="*/ 264 h 394"/>
                  <a:gd name="T22" fmla="*/ 314 w 407"/>
                  <a:gd name="T23" fmla="*/ 391 h 394"/>
                  <a:gd name="T24" fmla="*/ 319 w 407"/>
                  <a:gd name="T25" fmla="*/ 394 h 394"/>
                  <a:gd name="T26" fmla="*/ 324 w 407"/>
                  <a:gd name="T27" fmla="*/ 394 h 394"/>
                  <a:gd name="T28" fmla="*/ 325 w 407"/>
                  <a:gd name="T29" fmla="*/ 394 h 394"/>
                  <a:gd name="T30" fmla="*/ 327 w 407"/>
                  <a:gd name="T31" fmla="*/ 394 h 394"/>
                  <a:gd name="T32" fmla="*/ 331 w 407"/>
                  <a:gd name="T33" fmla="*/ 392 h 394"/>
                  <a:gd name="T34" fmla="*/ 333 w 407"/>
                  <a:gd name="T35" fmla="*/ 390 h 394"/>
                  <a:gd name="T36" fmla="*/ 334 w 407"/>
                  <a:gd name="T37" fmla="*/ 386 h 394"/>
                  <a:gd name="T38" fmla="*/ 336 w 407"/>
                  <a:gd name="T39" fmla="*/ 383 h 394"/>
                  <a:gd name="T40" fmla="*/ 336 w 407"/>
                  <a:gd name="T41" fmla="*/ 276 h 394"/>
                  <a:gd name="T42" fmla="*/ 336 w 407"/>
                  <a:gd name="T43" fmla="*/ 264 h 394"/>
                  <a:gd name="T44" fmla="*/ 347 w 407"/>
                  <a:gd name="T45" fmla="*/ 264 h 394"/>
                  <a:gd name="T46" fmla="*/ 395 w 407"/>
                  <a:gd name="T47" fmla="*/ 264 h 394"/>
                  <a:gd name="T48" fmla="*/ 400 w 407"/>
                  <a:gd name="T49" fmla="*/ 262 h 394"/>
                  <a:gd name="T50" fmla="*/ 403 w 407"/>
                  <a:gd name="T51" fmla="*/ 260 h 394"/>
                  <a:gd name="T52" fmla="*/ 406 w 407"/>
                  <a:gd name="T53" fmla="*/ 257 h 394"/>
                  <a:gd name="T54" fmla="*/ 407 w 407"/>
                  <a:gd name="T55" fmla="*/ 252 h 394"/>
                  <a:gd name="T56" fmla="*/ 407 w 407"/>
                  <a:gd name="T57" fmla="*/ 11 h 394"/>
                  <a:gd name="T58" fmla="*/ 406 w 407"/>
                  <a:gd name="T59" fmla="*/ 7 h 394"/>
                  <a:gd name="T60" fmla="*/ 403 w 407"/>
                  <a:gd name="T61" fmla="*/ 3 h 394"/>
                  <a:gd name="T62" fmla="*/ 400 w 407"/>
                  <a:gd name="T63" fmla="*/ 1 h 394"/>
                  <a:gd name="T64" fmla="*/ 395 w 407"/>
                  <a:gd name="T6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7" h="394">
                    <a:moveTo>
                      <a:pt x="395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52"/>
                    </a:lnTo>
                    <a:lnTo>
                      <a:pt x="0" y="255"/>
                    </a:lnTo>
                    <a:lnTo>
                      <a:pt x="4" y="260"/>
                    </a:lnTo>
                    <a:lnTo>
                      <a:pt x="7" y="262"/>
                    </a:lnTo>
                    <a:lnTo>
                      <a:pt x="12" y="264"/>
                    </a:lnTo>
                    <a:lnTo>
                      <a:pt x="193" y="264"/>
                    </a:lnTo>
                    <a:lnTo>
                      <a:pt x="198" y="264"/>
                    </a:lnTo>
                    <a:lnTo>
                      <a:pt x="314" y="391"/>
                    </a:lnTo>
                    <a:lnTo>
                      <a:pt x="319" y="394"/>
                    </a:lnTo>
                    <a:lnTo>
                      <a:pt x="324" y="394"/>
                    </a:lnTo>
                    <a:lnTo>
                      <a:pt x="325" y="394"/>
                    </a:lnTo>
                    <a:lnTo>
                      <a:pt x="327" y="394"/>
                    </a:lnTo>
                    <a:lnTo>
                      <a:pt x="331" y="392"/>
                    </a:lnTo>
                    <a:lnTo>
                      <a:pt x="333" y="390"/>
                    </a:lnTo>
                    <a:lnTo>
                      <a:pt x="334" y="386"/>
                    </a:lnTo>
                    <a:lnTo>
                      <a:pt x="336" y="383"/>
                    </a:lnTo>
                    <a:lnTo>
                      <a:pt x="336" y="276"/>
                    </a:lnTo>
                    <a:lnTo>
                      <a:pt x="336" y="264"/>
                    </a:lnTo>
                    <a:lnTo>
                      <a:pt x="347" y="264"/>
                    </a:lnTo>
                    <a:lnTo>
                      <a:pt x="395" y="264"/>
                    </a:lnTo>
                    <a:lnTo>
                      <a:pt x="400" y="262"/>
                    </a:lnTo>
                    <a:lnTo>
                      <a:pt x="403" y="260"/>
                    </a:lnTo>
                    <a:lnTo>
                      <a:pt x="406" y="257"/>
                    </a:lnTo>
                    <a:lnTo>
                      <a:pt x="407" y="252"/>
                    </a:lnTo>
                    <a:lnTo>
                      <a:pt x="407" y="11"/>
                    </a:lnTo>
                    <a:lnTo>
                      <a:pt x="406" y="7"/>
                    </a:lnTo>
                    <a:lnTo>
                      <a:pt x="403" y="3"/>
                    </a:lnTo>
                    <a:lnTo>
                      <a:pt x="400" y="1"/>
                    </a:lnTo>
                    <a:lnTo>
                      <a:pt x="3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D7B687C8-9051-4EE9-ABFD-3E8367BC78DB}"/>
                </a:ext>
              </a:extLst>
            </p:cNvPr>
            <p:cNvSpPr txBox="1">
              <a:spLocks/>
            </p:cNvSpPr>
            <p:nvPr/>
          </p:nvSpPr>
          <p:spPr>
            <a:xfrm>
              <a:off x="1756072" y="5425330"/>
              <a:ext cx="2139238" cy="4262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 Exploration 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</a:rPr>
                <a:t>Visualization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D83AD8B-8993-4DD3-B718-75FD73B9460A}"/>
                </a:ext>
              </a:extLst>
            </p:cNvPr>
            <p:cNvGrpSpPr/>
            <p:nvPr/>
          </p:nvGrpSpPr>
          <p:grpSpPr>
            <a:xfrm>
              <a:off x="2636054" y="4854575"/>
              <a:ext cx="379272" cy="377176"/>
              <a:chOff x="4900613" y="3937000"/>
              <a:chExt cx="287338" cy="285750"/>
            </a:xfrm>
            <a:solidFill>
              <a:schemeClr val="accent1"/>
            </a:solidFill>
          </p:grpSpPr>
          <p:sp>
            <p:nvSpPr>
              <p:cNvPr id="51" name="Freeform 4743">
                <a:extLst>
                  <a:ext uri="{FF2B5EF4-FFF2-40B4-BE49-F238E27FC236}">
                    <a16:creationId xmlns:a16="http://schemas.microsoft.com/office/drawing/2014/main" id="{0C10FC2C-8850-4AED-893D-75FCAE559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3937000"/>
                <a:ext cx="133350" cy="38100"/>
              </a:xfrm>
              <a:custGeom>
                <a:avLst/>
                <a:gdLst>
                  <a:gd name="T0" fmla="*/ 346 w 421"/>
                  <a:gd name="T1" fmla="*/ 0 h 120"/>
                  <a:gd name="T2" fmla="*/ 76 w 421"/>
                  <a:gd name="T3" fmla="*/ 0 h 120"/>
                  <a:gd name="T4" fmla="*/ 68 w 421"/>
                  <a:gd name="T5" fmla="*/ 1 h 120"/>
                  <a:gd name="T6" fmla="*/ 61 w 421"/>
                  <a:gd name="T7" fmla="*/ 2 h 120"/>
                  <a:gd name="T8" fmla="*/ 53 w 421"/>
                  <a:gd name="T9" fmla="*/ 3 h 120"/>
                  <a:gd name="T10" fmla="*/ 46 w 421"/>
                  <a:gd name="T11" fmla="*/ 5 h 120"/>
                  <a:gd name="T12" fmla="*/ 40 w 421"/>
                  <a:gd name="T13" fmla="*/ 9 h 120"/>
                  <a:gd name="T14" fmla="*/ 33 w 421"/>
                  <a:gd name="T15" fmla="*/ 12 h 120"/>
                  <a:gd name="T16" fmla="*/ 27 w 421"/>
                  <a:gd name="T17" fmla="*/ 17 h 120"/>
                  <a:gd name="T18" fmla="*/ 22 w 421"/>
                  <a:gd name="T19" fmla="*/ 22 h 120"/>
                  <a:gd name="T20" fmla="*/ 18 w 421"/>
                  <a:gd name="T21" fmla="*/ 27 h 120"/>
                  <a:gd name="T22" fmla="*/ 13 w 421"/>
                  <a:gd name="T23" fmla="*/ 33 h 120"/>
                  <a:gd name="T24" fmla="*/ 10 w 421"/>
                  <a:gd name="T25" fmla="*/ 39 h 120"/>
                  <a:gd name="T26" fmla="*/ 6 w 421"/>
                  <a:gd name="T27" fmla="*/ 46 h 120"/>
                  <a:gd name="T28" fmla="*/ 4 w 421"/>
                  <a:gd name="T29" fmla="*/ 53 h 120"/>
                  <a:gd name="T30" fmla="*/ 2 w 421"/>
                  <a:gd name="T31" fmla="*/ 60 h 120"/>
                  <a:gd name="T32" fmla="*/ 0 w 421"/>
                  <a:gd name="T33" fmla="*/ 67 h 120"/>
                  <a:gd name="T34" fmla="*/ 0 w 421"/>
                  <a:gd name="T35" fmla="*/ 75 h 120"/>
                  <a:gd name="T36" fmla="*/ 0 w 421"/>
                  <a:gd name="T37" fmla="*/ 120 h 120"/>
                  <a:gd name="T38" fmla="*/ 421 w 421"/>
                  <a:gd name="T39" fmla="*/ 120 h 120"/>
                  <a:gd name="T40" fmla="*/ 421 w 421"/>
                  <a:gd name="T41" fmla="*/ 75 h 120"/>
                  <a:gd name="T42" fmla="*/ 421 w 421"/>
                  <a:gd name="T43" fmla="*/ 67 h 120"/>
                  <a:gd name="T44" fmla="*/ 420 w 421"/>
                  <a:gd name="T45" fmla="*/ 60 h 120"/>
                  <a:gd name="T46" fmla="*/ 417 w 421"/>
                  <a:gd name="T47" fmla="*/ 53 h 120"/>
                  <a:gd name="T48" fmla="*/ 415 w 421"/>
                  <a:gd name="T49" fmla="*/ 46 h 120"/>
                  <a:gd name="T50" fmla="*/ 412 w 421"/>
                  <a:gd name="T51" fmla="*/ 39 h 120"/>
                  <a:gd name="T52" fmla="*/ 408 w 421"/>
                  <a:gd name="T53" fmla="*/ 33 h 120"/>
                  <a:gd name="T54" fmla="*/ 403 w 421"/>
                  <a:gd name="T55" fmla="*/ 27 h 120"/>
                  <a:gd name="T56" fmla="*/ 399 w 421"/>
                  <a:gd name="T57" fmla="*/ 22 h 120"/>
                  <a:gd name="T58" fmla="*/ 393 w 421"/>
                  <a:gd name="T59" fmla="*/ 17 h 120"/>
                  <a:gd name="T60" fmla="*/ 387 w 421"/>
                  <a:gd name="T61" fmla="*/ 12 h 120"/>
                  <a:gd name="T62" fmla="*/ 381 w 421"/>
                  <a:gd name="T63" fmla="*/ 9 h 120"/>
                  <a:gd name="T64" fmla="*/ 375 w 421"/>
                  <a:gd name="T65" fmla="*/ 5 h 120"/>
                  <a:gd name="T66" fmla="*/ 368 w 421"/>
                  <a:gd name="T67" fmla="*/ 3 h 120"/>
                  <a:gd name="T68" fmla="*/ 361 w 421"/>
                  <a:gd name="T69" fmla="*/ 2 h 120"/>
                  <a:gd name="T70" fmla="*/ 354 w 421"/>
                  <a:gd name="T71" fmla="*/ 1 h 120"/>
                  <a:gd name="T72" fmla="*/ 346 w 421"/>
                  <a:gd name="T73" fmla="*/ 0 h 120"/>
                  <a:gd name="T74" fmla="*/ 346 w 421"/>
                  <a:gd name="T7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1" h="120">
                    <a:moveTo>
                      <a:pt x="346" y="0"/>
                    </a:moveTo>
                    <a:lnTo>
                      <a:pt x="76" y="0"/>
                    </a:lnTo>
                    <a:lnTo>
                      <a:pt x="68" y="1"/>
                    </a:lnTo>
                    <a:lnTo>
                      <a:pt x="61" y="2"/>
                    </a:lnTo>
                    <a:lnTo>
                      <a:pt x="53" y="3"/>
                    </a:lnTo>
                    <a:lnTo>
                      <a:pt x="46" y="5"/>
                    </a:lnTo>
                    <a:lnTo>
                      <a:pt x="40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2" y="22"/>
                    </a:lnTo>
                    <a:lnTo>
                      <a:pt x="18" y="27"/>
                    </a:lnTo>
                    <a:lnTo>
                      <a:pt x="13" y="33"/>
                    </a:lnTo>
                    <a:lnTo>
                      <a:pt x="10" y="39"/>
                    </a:lnTo>
                    <a:lnTo>
                      <a:pt x="6" y="46"/>
                    </a:lnTo>
                    <a:lnTo>
                      <a:pt x="4" y="53"/>
                    </a:lnTo>
                    <a:lnTo>
                      <a:pt x="2" y="60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120"/>
                    </a:lnTo>
                    <a:lnTo>
                      <a:pt x="421" y="120"/>
                    </a:lnTo>
                    <a:lnTo>
                      <a:pt x="421" y="75"/>
                    </a:lnTo>
                    <a:lnTo>
                      <a:pt x="421" y="67"/>
                    </a:lnTo>
                    <a:lnTo>
                      <a:pt x="420" y="60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39"/>
                    </a:lnTo>
                    <a:lnTo>
                      <a:pt x="408" y="33"/>
                    </a:lnTo>
                    <a:lnTo>
                      <a:pt x="403" y="27"/>
                    </a:lnTo>
                    <a:lnTo>
                      <a:pt x="399" y="22"/>
                    </a:lnTo>
                    <a:lnTo>
                      <a:pt x="393" y="17"/>
                    </a:lnTo>
                    <a:lnTo>
                      <a:pt x="387" y="12"/>
                    </a:lnTo>
                    <a:lnTo>
                      <a:pt x="381" y="9"/>
                    </a:lnTo>
                    <a:lnTo>
                      <a:pt x="375" y="5"/>
                    </a:lnTo>
                    <a:lnTo>
                      <a:pt x="368" y="3"/>
                    </a:lnTo>
                    <a:lnTo>
                      <a:pt x="361" y="2"/>
                    </a:lnTo>
                    <a:lnTo>
                      <a:pt x="354" y="1"/>
                    </a:lnTo>
                    <a:lnTo>
                      <a:pt x="346" y="0"/>
                    </a:lnTo>
                    <a:lnTo>
                      <a:pt x="3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4744">
                <a:extLst>
                  <a:ext uri="{FF2B5EF4-FFF2-40B4-BE49-F238E27FC236}">
                    <a16:creationId xmlns:a16="http://schemas.microsoft.com/office/drawing/2014/main" id="{2943447E-9503-4211-9710-41280EBF7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3984625"/>
                <a:ext cx="133350" cy="85725"/>
              </a:xfrm>
              <a:custGeom>
                <a:avLst/>
                <a:gdLst>
                  <a:gd name="T0" fmla="*/ 0 w 421"/>
                  <a:gd name="T1" fmla="*/ 196 h 270"/>
                  <a:gd name="T2" fmla="*/ 0 w 421"/>
                  <a:gd name="T3" fmla="*/ 203 h 270"/>
                  <a:gd name="T4" fmla="*/ 2 w 421"/>
                  <a:gd name="T5" fmla="*/ 211 h 270"/>
                  <a:gd name="T6" fmla="*/ 4 w 421"/>
                  <a:gd name="T7" fmla="*/ 218 h 270"/>
                  <a:gd name="T8" fmla="*/ 6 w 421"/>
                  <a:gd name="T9" fmla="*/ 225 h 270"/>
                  <a:gd name="T10" fmla="*/ 10 w 421"/>
                  <a:gd name="T11" fmla="*/ 231 h 270"/>
                  <a:gd name="T12" fmla="*/ 13 w 421"/>
                  <a:gd name="T13" fmla="*/ 238 h 270"/>
                  <a:gd name="T14" fmla="*/ 18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4 h 270"/>
                  <a:gd name="T20" fmla="*/ 33 w 421"/>
                  <a:gd name="T21" fmla="*/ 257 h 270"/>
                  <a:gd name="T22" fmla="*/ 40 w 421"/>
                  <a:gd name="T23" fmla="*/ 262 h 270"/>
                  <a:gd name="T24" fmla="*/ 46 w 421"/>
                  <a:gd name="T25" fmla="*/ 264 h 270"/>
                  <a:gd name="T26" fmla="*/ 53 w 421"/>
                  <a:gd name="T27" fmla="*/ 267 h 270"/>
                  <a:gd name="T28" fmla="*/ 61 w 421"/>
                  <a:gd name="T29" fmla="*/ 269 h 270"/>
                  <a:gd name="T30" fmla="*/ 68 w 421"/>
                  <a:gd name="T31" fmla="*/ 270 h 270"/>
                  <a:gd name="T32" fmla="*/ 76 w 421"/>
                  <a:gd name="T33" fmla="*/ 270 h 270"/>
                  <a:gd name="T34" fmla="*/ 346 w 421"/>
                  <a:gd name="T35" fmla="*/ 270 h 270"/>
                  <a:gd name="T36" fmla="*/ 354 w 421"/>
                  <a:gd name="T37" fmla="*/ 270 h 270"/>
                  <a:gd name="T38" fmla="*/ 361 w 421"/>
                  <a:gd name="T39" fmla="*/ 269 h 270"/>
                  <a:gd name="T40" fmla="*/ 368 w 421"/>
                  <a:gd name="T41" fmla="*/ 267 h 270"/>
                  <a:gd name="T42" fmla="*/ 375 w 421"/>
                  <a:gd name="T43" fmla="*/ 264 h 270"/>
                  <a:gd name="T44" fmla="*/ 381 w 421"/>
                  <a:gd name="T45" fmla="*/ 261 h 270"/>
                  <a:gd name="T46" fmla="*/ 387 w 421"/>
                  <a:gd name="T47" fmla="*/ 257 h 270"/>
                  <a:gd name="T48" fmla="*/ 393 w 421"/>
                  <a:gd name="T49" fmla="*/ 253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8 h 270"/>
                  <a:gd name="T56" fmla="*/ 412 w 421"/>
                  <a:gd name="T57" fmla="*/ 231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20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6"/>
                    </a:moveTo>
                    <a:lnTo>
                      <a:pt x="0" y="203"/>
                    </a:lnTo>
                    <a:lnTo>
                      <a:pt x="2" y="211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10" y="231"/>
                    </a:lnTo>
                    <a:lnTo>
                      <a:pt x="13" y="238"/>
                    </a:lnTo>
                    <a:lnTo>
                      <a:pt x="18" y="243"/>
                    </a:lnTo>
                    <a:lnTo>
                      <a:pt x="22" y="248"/>
                    </a:lnTo>
                    <a:lnTo>
                      <a:pt x="27" y="254"/>
                    </a:lnTo>
                    <a:lnTo>
                      <a:pt x="33" y="257"/>
                    </a:lnTo>
                    <a:lnTo>
                      <a:pt x="40" y="262"/>
                    </a:lnTo>
                    <a:lnTo>
                      <a:pt x="46" y="264"/>
                    </a:lnTo>
                    <a:lnTo>
                      <a:pt x="53" y="267"/>
                    </a:lnTo>
                    <a:lnTo>
                      <a:pt x="61" y="269"/>
                    </a:lnTo>
                    <a:lnTo>
                      <a:pt x="68" y="270"/>
                    </a:lnTo>
                    <a:lnTo>
                      <a:pt x="76" y="270"/>
                    </a:lnTo>
                    <a:lnTo>
                      <a:pt x="346" y="270"/>
                    </a:lnTo>
                    <a:lnTo>
                      <a:pt x="354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5" y="264"/>
                    </a:lnTo>
                    <a:lnTo>
                      <a:pt x="381" y="261"/>
                    </a:lnTo>
                    <a:lnTo>
                      <a:pt x="387" y="257"/>
                    </a:lnTo>
                    <a:lnTo>
                      <a:pt x="393" y="253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8"/>
                    </a:lnTo>
                    <a:lnTo>
                      <a:pt x="412" y="231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20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4745">
                <a:extLst>
                  <a:ext uri="{FF2B5EF4-FFF2-40B4-BE49-F238E27FC236}">
                    <a16:creationId xmlns:a16="http://schemas.microsoft.com/office/drawing/2014/main" id="{458C1C97-B5D5-41A5-A642-F670D9629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3937000"/>
                <a:ext cx="134938" cy="38100"/>
              </a:xfrm>
              <a:custGeom>
                <a:avLst/>
                <a:gdLst>
                  <a:gd name="T0" fmla="*/ 345 w 421"/>
                  <a:gd name="T1" fmla="*/ 0 h 120"/>
                  <a:gd name="T2" fmla="*/ 75 w 421"/>
                  <a:gd name="T3" fmla="*/ 0 h 120"/>
                  <a:gd name="T4" fmla="*/ 67 w 421"/>
                  <a:gd name="T5" fmla="*/ 1 h 120"/>
                  <a:gd name="T6" fmla="*/ 60 w 421"/>
                  <a:gd name="T7" fmla="*/ 2 h 120"/>
                  <a:gd name="T8" fmla="*/ 52 w 421"/>
                  <a:gd name="T9" fmla="*/ 3 h 120"/>
                  <a:gd name="T10" fmla="*/ 45 w 421"/>
                  <a:gd name="T11" fmla="*/ 5 h 120"/>
                  <a:gd name="T12" fmla="*/ 39 w 421"/>
                  <a:gd name="T13" fmla="*/ 9 h 120"/>
                  <a:gd name="T14" fmla="*/ 33 w 421"/>
                  <a:gd name="T15" fmla="*/ 12 h 120"/>
                  <a:gd name="T16" fmla="*/ 27 w 421"/>
                  <a:gd name="T17" fmla="*/ 17 h 120"/>
                  <a:gd name="T18" fmla="*/ 22 w 421"/>
                  <a:gd name="T19" fmla="*/ 22 h 120"/>
                  <a:gd name="T20" fmla="*/ 17 w 421"/>
                  <a:gd name="T21" fmla="*/ 27 h 120"/>
                  <a:gd name="T22" fmla="*/ 13 w 421"/>
                  <a:gd name="T23" fmla="*/ 33 h 120"/>
                  <a:gd name="T24" fmla="*/ 9 w 421"/>
                  <a:gd name="T25" fmla="*/ 39 h 120"/>
                  <a:gd name="T26" fmla="*/ 6 w 421"/>
                  <a:gd name="T27" fmla="*/ 46 h 120"/>
                  <a:gd name="T28" fmla="*/ 4 w 421"/>
                  <a:gd name="T29" fmla="*/ 53 h 120"/>
                  <a:gd name="T30" fmla="*/ 1 w 421"/>
                  <a:gd name="T31" fmla="*/ 60 h 120"/>
                  <a:gd name="T32" fmla="*/ 0 w 421"/>
                  <a:gd name="T33" fmla="*/ 67 h 120"/>
                  <a:gd name="T34" fmla="*/ 0 w 421"/>
                  <a:gd name="T35" fmla="*/ 75 h 120"/>
                  <a:gd name="T36" fmla="*/ 0 w 421"/>
                  <a:gd name="T37" fmla="*/ 120 h 120"/>
                  <a:gd name="T38" fmla="*/ 421 w 421"/>
                  <a:gd name="T39" fmla="*/ 120 h 120"/>
                  <a:gd name="T40" fmla="*/ 421 w 421"/>
                  <a:gd name="T41" fmla="*/ 75 h 120"/>
                  <a:gd name="T42" fmla="*/ 421 w 421"/>
                  <a:gd name="T43" fmla="*/ 67 h 120"/>
                  <a:gd name="T44" fmla="*/ 419 w 421"/>
                  <a:gd name="T45" fmla="*/ 60 h 120"/>
                  <a:gd name="T46" fmla="*/ 417 w 421"/>
                  <a:gd name="T47" fmla="*/ 53 h 120"/>
                  <a:gd name="T48" fmla="*/ 415 w 421"/>
                  <a:gd name="T49" fmla="*/ 46 h 120"/>
                  <a:gd name="T50" fmla="*/ 411 w 421"/>
                  <a:gd name="T51" fmla="*/ 39 h 120"/>
                  <a:gd name="T52" fmla="*/ 408 w 421"/>
                  <a:gd name="T53" fmla="*/ 33 h 120"/>
                  <a:gd name="T54" fmla="*/ 403 w 421"/>
                  <a:gd name="T55" fmla="*/ 27 h 120"/>
                  <a:gd name="T56" fmla="*/ 399 w 421"/>
                  <a:gd name="T57" fmla="*/ 22 h 120"/>
                  <a:gd name="T58" fmla="*/ 393 w 421"/>
                  <a:gd name="T59" fmla="*/ 17 h 120"/>
                  <a:gd name="T60" fmla="*/ 387 w 421"/>
                  <a:gd name="T61" fmla="*/ 12 h 120"/>
                  <a:gd name="T62" fmla="*/ 381 w 421"/>
                  <a:gd name="T63" fmla="*/ 9 h 120"/>
                  <a:gd name="T64" fmla="*/ 374 w 421"/>
                  <a:gd name="T65" fmla="*/ 5 h 120"/>
                  <a:gd name="T66" fmla="*/ 367 w 421"/>
                  <a:gd name="T67" fmla="*/ 3 h 120"/>
                  <a:gd name="T68" fmla="*/ 360 w 421"/>
                  <a:gd name="T69" fmla="*/ 2 h 120"/>
                  <a:gd name="T70" fmla="*/ 353 w 421"/>
                  <a:gd name="T71" fmla="*/ 1 h 120"/>
                  <a:gd name="T72" fmla="*/ 345 w 421"/>
                  <a:gd name="T73" fmla="*/ 0 h 120"/>
                  <a:gd name="T74" fmla="*/ 345 w 421"/>
                  <a:gd name="T7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1" h="120">
                    <a:moveTo>
                      <a:pt x="345" y="0"/>
                    </a:moveTo>
                    <a:lnTo>
                      <a:pt x="75" y="0"/>
                    </a:lnTo>
                    <a:lnTo>
                      <a:pt x="67" y="1"/>
                    </a:lnTo>
                    <a:lnTo>
                      <a:pt x="60" y="2"/>
                    </a:lnTo>
                    <a:lnTo>
                      <a:pt x="52" y="3"/>
                    </a:lnTo>
                    <a:lnTo>
                      <a:pt x="45" y="5"/>
                    </a:lnTo>
                    <a:lnTo>
                      <a:pt x="39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2" y="22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9"/>
                    </a:lnTo>
                    <a:lnTo>
                      <a:pt x="6" y="46"/>
                    </a:lnTo>
                    <a:lnTo>
                      <a:pt x="4" y="53"/>
                    </a:lnTo>
                    <a:lnTo>
                      <a:pt x="1" y="60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120"/>
                    </a:lnTo>
                    <a:lnTo>
                      <a:pt x="421" y="120"/>
                    </a:lnTo>
                    <a:lnTo>
                      <a:pt x="421" y="75"/>
                    </a:lnTo>
                    <a:lnTo>
                      <a:pt x="421" y="67"/>
                    </a:lnTo>
                    <a:lnTo>
                      <a:pt x="419" y="60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1" y="39"/>
                    </a:lnTo>
                    <a:lnTo>
                      <a:pt x="408" y="33"/>
                    </a:lnTo>
                    <a:lnTo>
                      <a:pt x="403" y="27"/>
                    </a:lnTo>
                    <a:lnTo>
                      <a:pt x="399" y="22"/>
                    </a:lnTo>
                    <a:lnTo>
                      <a:pt x="393" y="17"/>
                    </a:lnTo>
                    <a:lnTo>
                      <a:pt x="387" y="12"/>
                    </a:lnTo>
                    <a:lnTo>
                      <a:pt x="381" y="9"/>
                    </a:lnTo>
                    <a:lnTo>
                      <a:pt x="374" y="5"/>
                    </a:lnTo>
                    <a:lnTo>
                      <a:pt x="367" y="3"/>
                    </a:lnTo>
                    <a:lnTo>
                      <a:pt x="360" y="2"/>
                    </a:lnTo>
                    <a:lnTo>
                      <a:pt x="353" y="1"/>
                    </a:lnTo>
                    <a:lnTo>
                      <a:pt x="345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4746">
                <a:extLst>
                  <a:ext uri="{FF2B5EF4-FFF2-40B4-BE49-F238E27FC236}">
                    <a16:creationId xmlns:a16="http://schemas.microsoft.com/office/drawing/2014/main" id="{171D8EBE-E9A2-4459-9C65-282A30804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3984625"/>
                <a:ext cx="134938" cy="85725"/>
              </a:xfrm>
              <a:custGeom>
                <a:avLst/>
                <a:gdLst>
                  <a:gd name="T0" fmla="*/ 0 w 421"/>
                  <a:gd name="T1" fmla="*/ 196 h 270"/>
                  <a:gd name="T2" fmla="*/ 0 w 421"/>
                  <a:gd name="T3" fmla="*/ 203 h 270"/>
                  <a:gd name="T4" fmla="*/ 1 w 421"/>
                  <a:gd name="T5" fmla="*/ 211 h 270"/>
                  <a:gd name="T6" fmla="*/ 4 w 421"/>
                  <a:gd name="T7" fmla="*/ 218 h 270"/>
                  <a:gd name="T8" fmla="*/ 6 w 421"/>
                  <a:gd name="T9" fmla="*/ 225 h 270"/>
                  <a:gd name="T10" fmla="*/ 9 w 421"/>
                  <a:gd name="T11" fmla="*/ 231 h 270"/>
                  <a:gd name="T12" fmla="*/ 13 w 421"/>
                  <a:gd name="T13" fmla="*/ 238 h 270"/>
                  <a:gd name="T14" fmla="*/ 17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4 h 270"/>
                  <a:gd name="T20" fmla="*/ 33 w 421"/>
                  <a:gd name="T21" fmla="*/ 257 h 270"/>
                  <a:gd name="T22" fmla="*/ 39 w 421"/>
                  <a:gd name="T23" fmla="*/ 262 h 270"/>
                  <a:gd name="T24" fmla="*/ 45 w 421"/>
                  <a:gd name="T25" fmla="*/ 264 h 270"/>
                  <a:gd name="T26" fmla="*/ 52 w 421"/>
                  <a:gd name="T27" fmla="*/ 267 h 270"/>
                  <a:gd name="T28" fmla="*/ 60 w 421"/>
                  <a:gd name="T29" fmla="*/ 269 h 270"/>
                  <a:gd name="T30" fmla="*/ 67 w 421"/>
                  <a:gd name="T31" fmla="*/ 270 h 270"/>
                  <a:gd name="T32" fmla="*/ 75 w 421"/>
                  <a:gd name="T33" fmla="*/ 270 h 270"/>
                  <a:gd name="T34" fmla="*/ 345 w 421"/>
                  <a:gd name="T35" fmla="*/ 270 h 270"/>
                  <a:gd name="T36" fmla="*/ 353 w 421"/>
                  <a:gd name="T37" fmla="*/ 270 h 270"/>
                  <a:gd name="T38" fmla="*/ 360 w 421"/>
                  <a:gd name="T39" fmla="*/ 269 h 270"/>
                  <a:gd name="T40" fmla="*/ 367 w 421"/>
                  <a:gd name="T41" fmla="*/ 267 h 270"/>
                  <a:gd name="T42" fmla="*/ 374 w 421"/>
                  <a:gd name="T43" fmla="*/ 264 h 270"/>
                  <a:gd name="T44" fmla="*/ 381 w 421"/>
                  <a:gd name="T45" fmla="*/ 261 h 270"/>
                  <a:gd name="T46" fmla="*/ 387 w 421"/>
                  <a:gd name="T47" fmla="*/ 257 h 270"/>
                  <a:gd name="T48" fmla="*/ 393 w 421"/>
                  <a:gd name="T49" fmla="*/ 253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8 h 270"/>
                  <a:gd name="T56" fmla="*/ 411 w 421"/>
                  <a:gd name="T57" fmla="*/ 231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19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6"/>
                    </a:moveTo>
                    <a:lnTo>
                      <a:pt x="0" y="203"/>
                    </a:lnTo>
                    <a:lnTo>
                      <a:pt x="1" y="211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9" y="231"/>
                    </a:lnTo>
                    <a:lnTo>
                      <a:pt x="13" y="238"/>
                    </a:lnTo>
                    <a:lnTo>
                      <a:pt x="17" y="243"/>
                    </a:lnTo>
                    <a:lnTo>
                      <a:pt x="22" y="248"/>
                    </a:lnTo>
                    <a:lnTo>
                      <a:pt x="27" y="254"/>
                    </a:lnTo>
                    <a:lnTo>
                      <a:pt x="33" y="257"/>
                    </a:lnTo>
                    <a:lnTo>
                      <a:pt x="39" y="262"/>
                    </a:lnTo>
                    <a:lnTo>
                      <a:pt x="45" y="264"/>
                    </a:lnTo>
                    <a:lnTo>
                      <a:pt x="52" y="267"/>
                    </a:lnTo>
                    <a:lnTo>
                      <a:pt x="60" y="269"/>
                    </a:lnTo>
                    <a:lnTo>
                      <a:pt x="67" y="270"/>
                    </a:lnTo>
                    <a:lnTo>
                      <a:pt x="75" y="270"/>
                    </a:lnTo>
                    <a:lnTo>
                      <a:pt x="345" y="270"/>
                    </a:lnTo>
                    <a:lnTo>
                      <a:pt x="353" y="270"/>
                    </a:lnTo>
                    <a:lnTo>
                      <a:pt x="360" y="269"/>
                    </a:lnTo>
                    <a:lnTo>
                      <a:pt x="367" y="267"/>
                    </a:lnTo>
                    <a:lnTo>
                      <a:pt x="374" y="264"/>
                    </a:lnTo>
                    <a:lnTo>
                      <a:pt x="381" y="261"/>
                    </a:lnTo>
                    <a:lnTo>
                      <a:pt x="387" y="257"/>
                    </a:lnTo>
                    <a:lnTo>
                      <a:pt x="393" y="253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8"/>
                    </a:lnTo>
                    <a:lnTo>
                      <a:pt x="411" y="231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19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4747">
                <a:extLst>
                  <a:ext uri="{FF2B5EF4-FFF2-40B4-BE49-F238E27FC236}">
                    <a16:creationId xmlns:a16="http://schemas.microsoft.com/office/drawing/2014/main" id="{F758515F-16FE-4797-8759-F22F8BD65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4137025"/>
                <a:ext cx="133350" cy="85725"/>
              </a:xfrm>
              <a:custGeom>
                <a:avLst/>
                <a:gdLst>
                  <a:gd name="T0" fmla="*/ 0 w 421"/>
                  <a:gd name="T1" fmla="*/ 194 h 270"/>
                  <a:gd name="T2" fmla="*/ 0 w 421"/>
                  <a:gd name="T3" fmla="*/ 203 h 270"/>
                  <a:gd name="T4" fmla="*/ 2 w 421"/>
                  <a:gd name="T5" fmla="*/ 209 h 270"/>
                  <a:gd name="T6" fmla="*/ 4 w 421"/>
                  <a:gd name="T7" fmla="*/ 218 h 270"/>
                  <a:gd name="T8" fmla="*/ 6 w 421"/>
                  <a:gd name="T9" fmla="*/ 225 h 270"/>
                  <a:gd name="T10" fmla="*/ 10 w 421"/>
                  <a:gd name="T11" fmla="*/ 230 h 270"/>
                  <a:gd name="T12" fmla="*/ 13 w 421"/>
                  <a:gd name="T13" fmla="*/ 237 h 270"/>
                  <a:gd name="T14" fmla="*/ 18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2 h 270"/>
                  <a:gd name="T20" fmla="*/ 33 w 421"/>
                  <a:gd name="T21" fmla="*/ 257 h 270"/>
                  <a:gd name="T22" fmla="*/ 40 w 421"/>
                  <a:gd name="T23" fmla="*/ 262 h 270"/>
                  <a:gd name="T24" fmla="*/ 46 w 421"/>
                  <a:gd name="T25" fmla="*/ 264 h 270"/>
                  <a:gd name="T26" fmla="*/ 53 w 421"/>
                  <a:gd name="T27" fmla="*/ 266 h 270"/>
                  <a:gd name="T28" fmla="*/ 61 w 421"/>
                  <a:gd name="T29" fmla="*/ 269 h 270"/>
                  <a:gd name="T30" fmla="*/ 68 w 421"/>
                  <a:gd name="T31" fmla="*/ 270 h 270"/>
                  <a:gd name="T32" fmla="*/ 76 w 421"/>
                  <a:gd name="T33" fmla="*/ 270 h 270"/>
                  <a:gd name="T34" fmla="*/ 346 w 421"/>
                  <a:gd name="T35" fmla="*/ 270 h 270"/>
                  <a:gd name="T36" fmla="*/ 354 w 421"/>
                  <a:gd name="T37" fmla="*/ 270 h 270"/>
                  <a:gd name="T38" fmla="*/ 361 w 421"/>
                  <a:gd name="T39" fmla="*/ 269 h 270"/>
                  <a:gd name="T40" fmla="*/ 368 w 421"/>
                  <a:gd name="T41" fmla="*/ 266 h 270"/>
                  <a:gd name="T42" fmla="*/ 375 w 421"/>
                  <a:gd name="T43" fmla="*/ 264 h 270"/>
                  <a:gd name="T44" fmla="*/ 381 w 421"/>
                  <a:gd name="T45" fmla="*/ 260 h 270"/>
                  <a:gd name="T46" fmla="*/ 387 w 421"/>
                  <a:gd name="T47" fmla="*/ 257 h 270"/>
                  <a:gd name="T48" fmla="*/ 393 w 421"/>
                  <a:gd name="T49" fmla="*/ 252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7 h 270"/>
                  <a:gd name="T56" fmla="*/ 412 w 421"/>
                  <a:gd name="T57" fmla="*/ 230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20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4"/>
                    </a:moveTo>
                    <a:lnTo>
                      <a:pt x="0" y="203"/>
                    </a:lnTo>
                    <a:lnTo>
                      <a:pt x="2" y="209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10" y="230"/>
                    </a:lnTo>
                    <a:lnTo>
                      <a:pt x="13" y="237"/>
                    </a:lnTo>
                    <a:lnTo>
                      <a:pt x="18" y="243"/>
                    </a:lnTo>
                    <a:lnTo>
                      <a:pt x="22" y="248"/>
                    </a:lnTo>
                    <a:lnTo>
                      <a:pt x="27" y="252"/>
                    </a:lnTo>
                    <a:lnTo>
                      <a:pt x="33" y="257"/>
                    </a:lnTo>
                    <a:lnTo>
                      <a:pt x="40" y="262"/>
                    </a:lnTo>
                    <a:lnTo>
                      <a:pt x="46" y="264"/>
                    </a:lnTo>
                    <a:lnTo>
                      <a:pt x="53" y="266"/>
                    </a:lnTo>
                    <a:lnTo>
                      <a:pt x="61" y="269"/>
                    </a:lnTo>
                    <a:lnTo>
                      <a:pt x="68" y="270"/>
                    </a:lnTo>
                    <a:lnTo>
                      <a:pt x="76" y="270"/>
                    </a:lnTo>
                    <a:lnTo>
                      <a:pt x="346" y="270"/>
                    </a:lnTo>
                    <a:lnTo>
                      <a:pt x="354" y="270"/>
                    </a:lnTo>
                    <a:lnTo>
                      <a:pt x="361" y="269"/>
                    </a:lnTo>
                    <a:lnTo>
                      <a:pt x="368" y="266"/>
                    </a:lnTo>
                    <a:lnTo>
                      <a:pt x="375" y="264"/>
                    </a:lnTo>
                    <a:lnTo>
                      <a:pt x="381" y="260"/>
                    </a:lnTo>
                    <a:lnTo>
                      <a:pt x="387" y="257"/>
                    </a:lnTo>
                    <a:lnTo>
                      <a:pt x="393" y="252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7"/>
                    </a:lnTo>
                    <a:lnTo>
                      <a:pt x="412" y="230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20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4748">
                <a:extLst>
                  <a:ext uri="{FF2B5EF4-FFF2-40B4-BE49-F238E27FC236}">
                    <a16:creationId xmlns:a16="http://schemas.microsoft.com/office/drawing/2014/main" id="{AA9389B3-8264-4B54-B49F-656C9DF21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4089400"/>
                <a:ext cx="133350" cy="38100"/>
              </a:xfrm>
              <a:custGeom>
                <a:avLst/>
                <a:gdLst>
                  <a:gd name="T0" fmla="*/ 346 w 421"/>
                  <a:gd name="T1" fmla="*/ 0 h 121"/>
                  <a:gd name="T2" fmla="*/ 76 w 421"/>
                  <a:gd name="T3" fmla="*/ 0 h 121"/>
                  <a:gd name="T4" fmla="*/ 68 w 421"/>
                  <a:gd name="T5" fmla="*/ 1 h 121"/>
                  <a:gd name="T6" fmla="*/ 61 w 421"/>
                  <a:gd name="T7" fmla="*/ 3 h 121"/>
                  <a:gd name="T8" fmla="*/ 53 w 421"/>
                  <a:gd name="T9" fmla="*/ 4 h 121"/>
                  <a:gd name="T10" fmla="*/ 46 w 421"/>
                  <a:gd name="T11" fmla="*/ 6 h 121"/>
                  <a:gd name="T12" fmla="*/ 40 w 421"/>
                  <a:gd name="T13" fmla="*/ 10 h 121"/>
                  <a:gd name="T14" fmla="*/ 33 w 421"/>
                  <a:gd name="T15" fmla="*/ 13 h 121"/>
                  <a:gd name="T16" fmla="*/ 27 w 421"/>
                  <a:gd name="T17" fmla="*/ 18 h 121"/>
                  <a:gd name="T18" fmla="*/ 22 w 421"/>
                  <a:gd name="T19" fmla="*/ 22 h 121"/>
                  <a:gd name="T20" fmla="*/ 18 w 421"/>
                  <a:gd name="T21" fmla="*/ 28 h 121"/>
                  <a:gd name="T22" fmla="*/ 13 w 421"/>
                  <a:gd name="T23" fmla="*/ 34 h 121"/>
                  <a:gd name="T24" fmla="*/ 10 w 421"/>
                  <a:gd name="T25" fmla="*/ 40 h 121"/>
                  <a:gd name="T26" fmla="*/ 6 w 421"/>
                  <a:gd name="T27" fmla="*/ 47 h 121"/>
                  <a:gd name="T28" fmla="*/ 4 w 421"/>
                  <a:gd name="T29" fmla="*/ 54 h 121"/>
                  <a:gd name="T30" fmla="*/ 2 w 421"/>
                  <a:gd name="T31" fmla="*/ 61 h 121"/>
                  <a:gd name="T32" fmla="*/ 0 w 421"/>
                  <a:gd name="T33" fmla="*/ 67 h 121"/>
                  <a:gd name="T34" fmla="*/ 0 w 421"/>
                  <a:gd name="T35" fmla="*/ 76 h 121"/>
                  <a:gd name="T36" fmla="*/ 0 w 421"/>
                  <a:gd name="T37" fmla="*/ 121 h 121"/>
                  <a:gd name="T38" fmla="*/ 421 w 421"/>
                  <a:gd name="T39" fmla="*/ 121 h 121"/>
                  <a:gd name="T40" fmla="*/ 421 w 421"/>
                  <a:gd name="T41" fmla="*/ 76 h 121"/>
                  <a:gd name="T42" fmla="*/ 421 w 421"/>
                  <a:gd name="T43" fmla="*/ 67 h 121"/>
                  <a:gd name="T44" fmla="*/ 420 w 421"/>
                  <a:gd name="T45" fmla="*/ 61 h 121"/>
                  <a:gd name="T46" fmla="*/ 417 w 421"/>
                  <a:gd name="T47" fmla="*/ 54 h 121"/>
                  <a:gd name="T48" fmla="*/ 415 w 421"/>
                  <a:gd name="T49" fmla="*/ 47 h 121"/>
                  <a:gd name="T50" fmla="*/ 412 w 421"/>
                  <a:gd name="T51" fmla="*/ 40 h 121"/>
                  <a:gd name="T52" fmla="*/ 408 w 421"/>
                  <a:gd name="T53" fmla="*/ 34 h 121"/>
                  <a:gd name="T54" fmla="*/ 403 w 421"/>
                  <a:gd name="T55" fmla="*/ 28 h 121"/>
                  <a:gd name="T56" fmla="*/ 399 w 421"/>
                  <a:gd name="T57" fmla="*/ 22 h 121"/>
                  <a:gd name="T58" fmla="*/ 393 w 421"/>
                  <a:gd name="T59" fmla="*/ 18 h 121"/>
                  <a:gd name="T60" fmla="*/ 387 w 421"/>
                  <a:gd name="T61" fmla="*/ 13 h 121"/>
                  <a:gd name="T62" fmla="*/ 381 w 421"/>
                  <a:gd name="T63" fmla="*/ 10 h 121"/>
                  <a:gd name="T64" fmla="*/ 375 w 421"/>
                  <a:gd name="T65" fmla="*/ 6 h 121"/>
                  <a:gd name="T66" fmla="*/ 368 w 421"/>
                  <a:gd name="T67" fmla="*/ 4 h 121"/>
                  <a:gd name="T68" fmla="*/ 361 w 421"/>
                  <a:gd name="T69" fmla="*/ 3 h 121"/>
                  <a:gd name="T70" fmla="*/ 354 w 421"/>
                  <a:gd name="T71" fmla="*/ 1 h 121"/>
                  <a:gd name="T72" fmla="*/ 346 w 421"/>
                  <a:gd name="T7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121">
                    <a:moveTo>
                      <a:pt x="346" y="0"/>
                    </a:moveTo>
                    <a:lnTo>
                      <a:pt x="76" y="0"/>
                    </a:lnTo>
                    <a:lnTo>
                      <a:pt x="68" y="1"/>
                    </a:lnTo>
                    <a:lnTo>
                      <a:pt x="61" y="3"/>
                    </a:lnTo>
                    <a:lnTo>
                      <a:pt x="53" y="4"/>
                    </a:lnTo>
                    <a:lnTo>
                      <a:pt x="46" y="6"/>
                    </a:lnTo>
                    <a:lnTo>
                      <a:pt x="40" y="10"/>
                    </a:lnTo>
                    <a:lnTo>
                      <a:pt x="33" y="13"/>
                    </a:lnTo>
                    <a:lnTo>
                      <a:pt x="27" y="18"/>
                    </a:lnTo>
                    <a:lnTo>
                      <a:pt x="22" y="22"/>
                    </a:lnTo>
                    <a:lnTo>
                      <a:pt x="18" y="28"/>
                    </a:lnTo>
                    <a:lnTo>
                      <a:pt x="13" y="34"/>
                    </a:lnTo>
                    <a:lnTo>
                      <a:pt x="10" y="40"/>
                    </a:lnTo>
                    <a:lnTo>
                      <a:pt x="6" y="47"/>
                    </a:lnTo>
                    <a:lnTo>
                      <a:pt x="4" y="54"/>
                    </a:lnTo>
                    <a:lnTo>
                      <a:pt x="2" y="61"/>
                    </a:lnTo>
                    <a:lnTo>
                      <a:pt x="0" y="67"/>
                    </a:lnTo>
                    <a:lnTo>
                      <a:pt x="0" y="76"/>
                    </a:lnTo>
                    <a:lnTo>
                      <a:pt x="0" y="121"/>
                    </a:lnTo>
                    <a:lnTo>
                      <a:pt x="421" y="121"/>
                    </a:lnTo>
                    <a:lnTo>
                      <a:pt x="421" y="76"/>
                    </a:lnTo>
                    <a:lnTo>
                      <a:pt x="421" y="67"/>
                    </a:lnTo>
                    <a:lnTo>
                      <a:pt x="420" y="61"/>
                    </a:lnTo>
                    <a:lnTo>
                      <a:pt x="417" y="54"/>
                    </a:lnTo>
                    <a:lnTo>
                      <a:pt x="415" y="47"/>
                    </a:lnTo>
                    <a:lnTo>
                      <a:pt x="412" y="40"/>
                    </a:lnTo>
                    <a:lnTo>
                      <a:pt x="408" y="34"/>
                    </a:lnTo>
                    <a:lnTo>
                      <a:pt x="403" y="28"/>
                    </a:lnTo>
                    <a:lnTo>
                      <a:pt x="399" y="22"/>
                    </a:lnTo>
                    <a:lnTo>
                      <a:pt x="393" y="18"/>
                    </a:lnTo>
                    <a:lnTo>
                      <a:pt x="387" y="13"/>
                    </a:lnTo>
                    <a:lnTo>
                      <a:pt x="381" y="10"/>
                    </a:lnTo>
                    <a:lnTo>
                      <a:pt x="375" y="6"/>
                    </a:lnTo>
                    <a:lnTo>
                      <a:pt x="368" y="4"/>
                    </a:lnTo>
                    <a:lnTo>
                      <a:pt x="361" y="3"/>
                    </a:lnTo>
                    <a:lnTo>
                      <a:pt x="354" y="1"/>
                    </a:lnTo>
                    <a:lnTo>
                      <a:pt x="3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4749">
                <a:extLst>
                  <a:ext uri="{FF2B5EF4-FFF2-40B4-BE49-F238E27FC236}">
                    <a16:creationId xmlns:a16="http://schemas.microsoft.com/office/drawing/2014/main" id="{201F7A12-BAD4-41B3-A709-6E87F6ED5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4137025"/>
                <a:ext cx="134938" cy="85725"/>
              </a:xfrm>
              <a:custGeom>
                <a:avLst/>
                <a:gdLst>
                  <a:gd name="T0" fmla="*/ 0 w 421"/>
                  <a:gd name="T1" fmla="*/ 194 h 270"/>
                  <a:gd name="T2" fmla="*/ 0 w 421"/>
                  <a:gd name="T3" fmla="*/ 203 h 270"/>
                  <a:gd name="T4" fmla="*/ 1 w 421"/>
                  <a:gd name="T5" fmla="*/ 209 h 270"/>
                  <a:gd name="T6" fmla="*/ 4 w 421"/>
                  <a:gd name="T7" fmla="*/ 218 h 270"/>
                  <a:gd name="T8" fmla="*/ 6 w 421"/>
                  <a:gd name="T9" fmla="*/ 225 h 270"/>
                  <a:gd name="T10" fmla="*/ 9 w 421"/>
                  <a:gd name="T11" fmla="*/ 230 h 270"/>
                  <a:gd name="T12" fmla="*/ 13 w 421"/>
                  <a:gd name="T13" fmla="*/ 237 h 270"/>
                  <a:gd name="T14" fmla="*/ 17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2 h 270"/>
                  <a:gd name="T20" fmla="*/ 33 w 421"/>
                  <a:gd name="T21" fmla="*/ 257 h 270"/>
                  <a:gd name="T22" fmla="*/ 39 w 421"/>
                  <a:gd name="T23" fmla="*/ 262 h 270"/>
                  <a:gd name="T24" fmla="*/ 45 w 421"/>
                  <a:gd name="T25" fmla="*/ 264 h 270"/>
                  <a:gd name="T26" fmla="*/ 52 w 421"/>
                  <a:gd name="T27" fmla="*/ 266 h 270"/>
                  <a:gd name="T28" fmla="*/ 60 w 421"/>
                  <a:gd name="T29" fmla="*/ 269 h 270"/>
                  <a:gd name="T30" fmla="*/ 67 w 421"/>
                  <a:gd name="T31" fmla="*/ 270 h 270"/>
                  <a:gd name="T32" fmla="*/ 75 w 421"/>
                  <a:gd name="T33" fmla="*/ 270 h 270"/>
                  <a:gd name="T34" fmla="*/ 345 w 421"/>
                  <a:gd name="T35" fmla="*/ 270 h 270"/>
                  <a:gd name="T36" fmla="*/ 353 w 421"/>
                  <a:gd name="T37" fmla="*/ 270 h 270"/>
                  <a:gd name="T38" fmla="*/ 360 w 421"/>
                  <a:gd name="T39" fmla="*/ 269 h 270"/>
                  <a:gd name="T40" fmla="*/ 367 w 421"/>
                  <a:gd name="T41" fmla="*/ 266 h 270"/>
                  <a:gd name="T42" fmla="*/ 374 w 421"/>
                  <a:gd name="T43" fmla="*/ 264 h 270"/>
                  <a:gd name="T44" fmla="*/ 381 w 421"/>
                  <a:gd name="T45" fmla="*/ 260 h 270"/>
                  <a:gd name="T46" fmla="*/ 387 w 421"/>
                  <a:gd name="T47" fmla="*/ 257 h 270"/>
                  <a:gd name="T48" fmla="*/ 393 w 421"/>
                  <a:gd name="T49" fmla="*/ 252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7 h 270"/>
                  <a:gd name="T56" fmla="*/ 411 w 421"/>
                  <a:gd name="T57" fmla="*/ 230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19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4"/>
                    </a:moveTo>
                    <a:lnTo>
                      <a:pt x="0" y="203"/>
                    </a:lnTo>
                    <a:lnTo>
                      <a:pt x="1" y="209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9" y="230"/>
                    </a:lnTo>
                    <a:lnTo>
                      <a:pt x="13" y="237"/>
                    </a:lnTo>
                    <a:lnTo>
                      <a:pt x="17" y="243"/>
                    </a:lnTo>
                    <a:lnTo>
                      <a:pt x="22" y="248"/>
                    </a:lnTo>
                    <a:lnTo>
                      <a:pt x="27" y="252"/>
                    </a:lnTo>
                    <a:lnTo>
                      <a:pt x="33" y="257"/>
                    </a:lnTo>
                    <a:lnTo>
                      <a:pt x="39" y="262"/>
                    </a:lnTo>
                    <a:lnTo>
                      <a:pt x="45" y="264"/>
                    </a:lnTo>
                    <a:lnTo>
                      <a:pt x="52" y="266"/>
                    </a:lnTo>
                    <a:lnTo>
                      <a:pt x="60" y="269"/>
                    </a:lnTo>
                    <a:lnTo>
                      <a:pt x="67" y="270"/>
                    </a:lnTo>
                    <a:lnTo>
                      <a:pt x="75" y="270"/>
                    </a:lnTo>
                    <a:lnTo>
                      <a:pt x="345" y="270"/>
                    </a:lnTo>
                    <a:lnTo>
                      <a:pt x="353" y="270"/>
                    </a:lnTo>
                    <a:lnTo>
                      <a:pt x="360" y="269"/>
                    </a:lnTo>
                    <a:lnTo>
                      <a:pt x="367" y="266"/>
                    </a:lnTo>
                    <a:lnTo>
                      <a:pt x="374" y="264"/>
                    </a:lnTo>
                    <a:lnTo>
                      <a:pt x="381" y="260"/>
                    </a:lnTo>
                    <a:lnTo>
                      <a:pt x="387" y="257"/>
                    </a:lnTo>
                    <a:lnTo>
                      <a:pt x="393" y="252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7"/>
                    </a:lnTo>
                    <a:lnTo>
                      <a:pt x="411" y="230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19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4750">
                <a:extLst>
                  <a:ext uri="{FF2B5EF4-FFF2-40B4-BE49-F238E27FC236}">
                    <a16:creationId xmlns:a16="http://schemas.microsoft.com/office/drawing/2014/main" id="{6F90758B-F302-4197-BD9D-915D8891B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4089400"/>
                <a:ext cx="134938" cy="38100"/>
              </a:xfrm>
              <a:custGeom>
                <a:avLst/>
                <a:gdLst>
                  <a:gd name="T0" fmla="*/ 345 w 421"/>
                  <a:gd name="T1" fmla="*/ 0 h 121"/>
                  <a:gd name="T2" fmla="*/ 75 w 421"/>
                  <a:gd name="T3" fmla="*/ 0 h 121"/>
                  <a:gd name="T4" fmla="*/ 67 w 421"/>
                  <a:gd name="T5" fmla="*/ 1 h 121"/>
                  <a:gd name="T6" fmla="*/ 60 w 421"/>
                  <a:gd name="T7" fmla="*/ 3 h 121"/>
                  <a:gd name="T8" fmla="*/ 52 w 421"/>
                  <a:gd name="T9" fmla="*/ 4 h 121"/>
                  <a:gd name="T10" fmla="*/ 45 w 421"/>
                  <a:gd name="T11" fmla="*/ 6 h 121"/>
                  <a:gd name="T12" fmla="*/ 39 w 421"/>
                  <a:gd name="T13" fmla="*/ 10 h 121"/>
                  <a:gd name="T14" fmla="*/ 33 w 421"/>
                  <a:gd name="T15" fmla="*/ 13 h 121"/>
                  <a:gd name="T16" fmla="*/ 27 w 421"/>
                  <a:gd name="T17" fmla="*/ 18 h 121"/>
                  <a:gd name="T18" fmla="*/ 22 w 421"/>
                  <a:gd name="T19" fmla="*/ 22 h 121"/>
                  <a:gd name="T20" fmla="*/ 17 w 421"/>
                  <a:gd name="T21" fmla="*/ 28 h 121"/>
                  <a:gd name="T22" fmla="*/ 13 w 421"/>
                  <a:gd name="T23" fmla="*/ 34 h 121"/>
                  <a:gd name="T24" fmla="*/ 9 w 421"/>
                  <a:gd name="T25" fmla="*/ 40 h 121"/>
                  <a:gd name="T26" fmla="*/ 6 w 421"/>
                  <a:gd name="T27" fmla="*/ 47 h 121"/>
                  <a:gd name="T28" fmla="*/ 4 w 421"/>
                  <a:gd name="T29" fmla="*/ 54 h 121"/>
                  <a:gd name="T30" fmla="*/ 1 w 421"/>
                  <a:gd name="T31" fmla="*/ 61 h 121"/>
                  <a:gd name="T32" fmla="*/ 0 w 421"/>
                  <a:gd name="T33" fmla="*/ 67 h 121"/>
                  <a:gd name="T34" fmla="*/ 0 w 421"/>
                  <a:gd name="T35" fmla="*/ 76 h 121"/>
                  <a:gd name="T36" fmla="*/ 0 w 421"/>
                  <a:gd name="T37" fmla="*/ 121 h 121"/>
                  <a:gd name="T38" fmla="*/ 421 w 421"/>
                  <a:gd name="T39" fmla="*/ 121 h 121"/>
                  <a:gd name="T40" fmla="*/ 421 w 421"/>
                  <a:gd name="T41" fmla="*/ 76 h 121"/>
                  <a:gd name="T42" fmla="*/ 421 w 421"/>
                  <a:gd name="T43" fmla="*/ 67 h 121"/>
                  <a:gd name="T44" fmla="*/ 419 w 421"/>
                  <a:gd name="T45" fmla="*/ 61 h 121"/>
                  <a:gd name="T46" fmla="*/ 417 w 421"/>
                  <a:gd name="T47" fmla="*/ 54 h 121"/>
                  <a:gd name="T48" fmla="*/ 415 w 421"/>
                  <a:gd name="T49" fmla="*/ 47 h 121"/>
                  <a:gd name="T50" fmla="*/ 411 w 421"/>
                  <a:gd name="T51" fmla="*/ 40 h 121"/>
                  <a:gd name="T52" fmla="*/ 408 w 421"/>
                  <a:gd name="T53" fmla="*/ 34 h 121"/>
                  <a:gd name="T54" fmla="*/ 403 w 421"/>
                  <a:gd name="T55" fmla="*/ 28 h 121"/>
                  <a:gd name="T56" fmla="*/ 399 w 421"/>
                  <a:gd name="T57" fmla="*/ 22 h 121"/>
                  <a:gd name="T58" fmla="*/ 393 w 421"/>
                  <a:gd name="T59" fmla="*/ 18 h 121"/>
                  <a:gd name="T60" fmla="*/ 387 w 421"/>
                  <a:gd name="T61" fmla="*/ 13 h 121"/>
                  <a:gd name="T62" fmla="*/ 381 w 421"/>
                  <a:gd name="T63" fmla="*/ 10 h 121"/>
                  <a:gd name="T64" fmla="*/ 374 w 421"/>
                  <a:gd name="T65" fmla="*/ 6 h 121"/>
                  <a:gd name="T66" fmla="*/ 367 w 421"/>
                  <a:gd name="T67" fmla="*/ 4 h 121"/>
                  <a:gd name="T68" fmla="*/ 360 w 421"/>
                  <a:gd name="T69" fmla="*/ 3 h 121"/>
                  <a:gd name="T70" fmla="*/ 353 w 421"/>
                  <a:gd name="T71" fmla="*/ 1 h 121"/>
                  <a:gd name="T72" fmla="*/ 345 w 421"/>
                  <a:gd name="T7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121">
                    <a:moveTo>
                      <a:pt x="345" y="0"/>
                    </a:moveTo>
                    <a:lnTo>
                      <a:pt x="75" y="0"/>
                    </a:lnTo>
                    <a:lnTo>
                      <a:pt x="67" y="1"/>
                    </a:lnTo>
                    <a:lnTo>
                      <a:pt x="60" y="3"/>
                    </a:lnTo>
                    <a:lnTo>
                      <a:pt x="52" y="4"/>
                    </a:lnTo>
                    <a:lnTo>
                      <a:pt x="45" y="6"/>
                    </a:lnTo>
                    <a:lnTo>
                      <a:pt x="39" y="10"/>
                    </a:lnTo>
                    <a:lnTo>
                      <a:pt x="33" y="13"/>
                    </a:lnTo>
                    <a:lnTo>
                      <a:pt x="27" y="18"/>
                    </a:lnTo>
                    <a:lnTo>
                      <a:pt x="22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9" y="40"/>
                    </a:lnTo>
                    <a:lnTo>
                      <a:pt x="6" y="47"/>
                    </a:lnTo>
                    <a:lnTo>
                      <a:pt x="4" y="54"/>
                    </a:lnTo>
                    <a:lnTo>
                      <a:pt x="1" y="61"/>
                    </a:lnTo>
                    <a:lnTo>
                      <a:pt x="0" y="67"/>
                    </a:lnTo>
                    <a:lnTo>
                      <a:pt x="0" y="76"/>
                    </a:lnTo>
                    <a:lnTo>
                      <a:pt x="0" y="121"/>
                    </a:lnTo>
                    <a:lnTo>
                      <a:pt x="421" y="121"/>
                    </a:lnTo>
                    <a:lnTo>
                      <a:pt x="421" y="76"/>
                    </a:lnTo>
                    <a:lnTo>
                      <a:pt x="421" y="67"/>
                    </a:lnTo>
                    <a:lnTo>
                      <a:pt x="419" y="61"/>
                    </a:lnTo>
                    <a:lnTo>
                      <a:pt x="417" y="54"/>
                    </a:lnTo>
                    <a:lnTo>
                      <a:pt x="415" y="47"/>
                    </a:lnTo>
                    <a:lnTo>
                      <a:pt x="411" y="40"/>
                    </a:lnTo>
                    <a:lnTo>
                      <a:pt x="408" y="34"/>
                    </a:lnTo>
                    <a:lnTo>
                      <a:pt x="403" y="28"/>
                    </a:lnTo>
                    <a:lnTo>
                      <a:pt x="399" y="22"/>
                    </a:lnTo>
                    <a:lnTo>
                      <a:pt x="393" y="18"/>
                    </a:lnTo>
                    <a:lnTo>
                      <a:pt x="387" y="13"/>
                    </a:lnTo>
                    <a:lnTo>
                      <a:pt x="381" y="10"/>
                    </a:lnTo>
                    <a:lnTo>
                      <a:pt x="374" y="6"/>
                    </a:lnTo>
                    <a:lnTo>
                      <a:pt x="367" y="4"/>
                    </a:lnTo>
                    <a:lnTo>
                      <a:pt x="360" y="3"/>
                    </a:lnTo>
                    <a:lnTo>
                      <a:pt x="353" y="1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3" name="Rectangle 34">
            <a:extLst>
              <a:ext uri="{FF2B5EF4-FFF2-40B4-BE49-F238E27FC236}">
                <a16:creationId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76707" y="3048965"/>
            <a:ext cx="12268707" cy="2237748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0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526FF6-93C0-4668-ABD6-DCA4644EF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2999" y="147594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50">
            <a:extLst>
              <a:ext uri="{FF2B5EF4-FFF2-40B4-BE49-F238E27FC236}">
                <a16:creationId xmlns:a16="http://schemas.microsoft.com/office/drawing/2014/main" id="{52083644-4C45-46F8-8A1B-166DD8A45EA2}"/>
              </a:ext>
            </a:extLst>
          </p:cNvPr>
          <p:cNvSpPr txBox="1"/>
          <p:nvPr/>
        </p:nvSpPr>
        <p:spPr>
          <a:xfrm>
            <a:off x="620778" y="2621161"/>
            <a:ext cx="17626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Context </a:t>
            </a:r>
          </a:p>
        </p:txBody>
      </p:sp>
      <p:sp>
        <p:nvSpPr>
          <p:cNvPr id="69" name="TextBox 48">
            <a:extLst>
              <a:ext uri="{FF2B5EF4-FFF2-40B4-BE49-F238E27FC236}">
                <a16:creationId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620776" y="3104257"/>
            <a:ext cx="4590128" cy="4185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 Tumors are complex due to abnormalities in sizes and locations in the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makes it difficult in understanding the tumors natures.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professional neurosurgeon is required for MRI analysis.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developing countries there is lack of doctors and knowledge so an automated system on cloud can solve problem.</a:t>
            </a:r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81" name="Freeform 23">
            <a:extLst>
              <a:ext uri="{FF2B5EF4-FFF2-40B4-BE49-F238E27FC236}">
                <a16:creationId xmlns:a16="http://schemas.microsoft.com/office/drawing/2014/main" id="{00561965-09F3-4742-8DEB-4E17691D8AF9}"/>
              </a:ext>
            </a:extLst>
          </p:cNvPr>
          <p:cNvSpPr>
            <a:spLocks noEditPoints="1"/>
          </p:cNvSpPr>
          <p:nvPr/>
        </p:nvSpPr>
        <p:spPr bwMode="auto">
          <a:xfrm>
            <a:off x="620777" y="1680431"/>
            <a:ext cx="703198" cy="706295"/>
          </a:xfrm>
          <a:custGeom>
            <a:avLst/>
            <a:gdLst>
              <a:gd name="T0" fmla="*/ 92 w 96"/>
              <a:gd name="T1" fmla="*/ 26 h 96"/>
              <a:gd name="T2" fmla="*/ 68 w 96"/>
              <a:gd name="T3" fmla="*/ 26 h 96"/>
              <a:gd name="T4" fmla="*/ 64 w 96"/>
              <a:gd name="T5" fmla="*/ 38 h 96"/>
              <a:gd name="T6" fmla="*/ 40 w 96"/>
              <a:gd name="T7" fmla="*/ 30 h 96"/>
              <a:gd name="T8" fmla="*/ 36 w 96"/>
              <a:gd name="T9" fmla="*/ 14 h 96"/>
              <a:gd name="T10" fmla="*/ 20 w 96"/>
              <a:gd name="T11" fmla="*/ 2 h 96"/>
              <a:gd name="T12" fmla="*/ 16 w 96"/>
              <a:gd name="T13" fmla="*/ 12 h 96"/>
              <a:gd name="T14" fmla="*/ 4 w 96"/>
              <a:gd name="T15" fmla="*/ 28 h 96"/>
              <a:gd name="T16" fmla="*/ 0 w 96"/>
              <a:gd name="T17" fmla="*/ 94 h 96"/>
              <a:gd name="T18" fmla="*/ 12 w 96"/>
              <a:gd name="T19" fmla="*/ 86 h 96"/>
              <a:gd name="T20" fmla="*/ 24 w 96"/>
              <a:gd name="T21" fmla="*/ 86 h 96"/>
              <a:gd name="T22" fmla="*/ 76 w 96"/>
              <a:gd name="T23" fmla="*/ 86 h 96"/>
              <a:gd name="T24" fmla="*/ 88 w 96"/>
              <a:gd name="T25" fmla="*/ 86 h 96"/>
              <a:gd name="T26" fmla="*/ 96 w 96"/>
              <a:gd name="T27" fmla="*/ 94 h 96"/>
              <a:gd name="T28" fmla="*/ 14 w 96"/>
              <a:gd name="T29" fmla="*/ 20 h 96"/>
              <a:gd name="T30" fmla="*/ 26 w 96"/>
              <a:gd name="T31" fmla="*/ 24 h 96"/>
              <a:gd name="T32" fmla="*/ 14 w 96"/>
              <a:gd name="T33" fmla="*/ 20 h 96"/>
              <a:gd name="T34" fmla="*/ 8 w 96"/>
              <a:gd name="T35" fmla="*/ 78 h 96"/>
              <a:gd name="T36" fmla="*/ 32 w 96"/>
              <a:gd name="T37" fmla="*/ 78 h 96"/>
              <a:gd name="T38" fmla="*/ 10 w 96"/>
              <a:gd name="T39" fmla="*/ 72 h 96"/>
              <a:gd name="T40" fmla="*/ 30 w 96"/>
              <a:gd name="T41" fmla="*/ 68 h 96"/>
              <a:gd name="T42" fmla="*/ 30 w 96"/>
              <a:gd name="T43" fmla="*/ 64 h 96"/>
              <a:gd name="T44" fmla="*/ 10 w 96"/>
              <a:gd name="T45" fmla="*/ 60 h 96"/>
              <a:gd name="T46" fmla="*/ 30 w 96"/>
              <a:gd name="T47" fmla="*/ 64 h 96"/>
              <a:gd name="T48" fmla="*/ 8 w 96"/>
              <a:gd name="T49" fmla="*/ 54 h 96"/>
              <a:gd name="T50" fmla="*/ 32 w 96"/>
              <a:gd name="T51" fmla="*/ 54 h 96"/>
              <a:gd name="T52" fmla="*/ 10 w 96"/>
              <a:gd name="T53" fmla="*/ 48 h 96"/>
              <a:gd name="T54" fmla="*/ 30 w 96"/>
              <a:gd name="T55" fmla="*/ 44 h 96"/>
              <a:gd name="T56" fmla="*/ 30 w 96"/>
              <a:gd name="T57" fmla="*/ 40 h 96"/>
              <a:gd name="T58" fmla="*/ 10 w 96"/>
              <a:gd name="T59" fmla="*/ 36 h 96"/>
              <a:gd name="T60" fmla="*/ 30 w 96"/>
              <a:gd name="T61" fmla="*/ 40 h 96"/>
              <a:gd name="T62" fmla="*/ 44 w 96"/>
              <a:gd name="T63" fmla="*/ 78 h 96"/>
              <a:gd name="T64" fmla="*/ 60 w 96"/>
              <a:gd name="T65" fmla="*/ 78 h 96"/>
              <a:gd name="T66" fmla="*/ 46 w 96"/>
              <a:gd name="T67" fmla="*/ 72 h 96"/>
              <a:gd name="T68" fmla="*/ 58 w 96"/>
              <a:gd name="T69" fmla="*/ 68 h 96"/>
              <a:gd name="T70" fmla="*/ 58 w 96"/>
              <a:gd name="T71" fmla="*/ 64 h 96"/>
              <a:gd name="T72" fmla="*/ 46 w 96"/>
              <a:gd name="T73" fmla="*/ 60 h 96"/>
              <a:gd name="T74" fmla="*/ 58 w 96"/>
              <a:gd name="T75" fmla="*/ 64 h 96"/>
              <a:gd name="T76" fmla="*/ 72 w 96"/>
              <a:gd name="T77" fmla="*/ 78 h 96"/>
              <a:gd name="T78" fmla="*/ 88 w 96"/>
              <a:gd name="T79" fmla="*/ 78 h 96"/>
              <a:gd name="T80" fmla="*/ 74 w 96"/>
              <a:gd name="T81" fmla="*/ 72 h 96"/>
              <a:gd name="T82" fmla="*/ 86 w 96"/>
              <a:gd name="T83" fmla="*/ 68 h 96"/>
              <a:gd name="T84" fmla="*/ 86 w 96"/>
              <a:gd name="T85" fmla="*/ 64 h 96"/>
              <a:gd name="T86" fmla="*/ 74 w 96"/>
              <a:gd name="T87" fmla="*/ 60 h 96"/>
              <a:gd name="T88" fmla="*/ 86 w 96"/>
              <a:gd name="T89" fmla="*/ 64 h 96"/>
              <a:gd name="T90" fmla="*/ 72 w 96"/>
              <a:gd name="T91" fmla="*/ 54 h 96"/>
              <a:gd name="T92" fmla="*/ 88 w 96"/>
              <a:gd name="T93" fmla="*/ 54 h 96"/>
              <a:gd name="T94" fmla="*/ 74 w 96"/>
              <a:gd name="T95" fmla="*/ 48 h 96"/>
              <a:gd name="T96" fmla="*/ 86 w 96"/>
              <a:gd name="T97" fmla="*/ 4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96">
                <a:moveTo>
                  <a:pt x="94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5"/>
                  <a:pt x="91" y="24"/>
                  <a:pt x="90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69" y="24"/>
                  <a:pt x="68" y="25"/>
                  <a:pt x="68" y="26"/>
                </a:cubicBezTo>
                <a:cubicBezTo>
                  <a:pt x="68" y="36"/>
                  <a:pt x="68" y="36"/>
                  <a:pt x="68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65" y="36"/>
                  <a:pt x="64" y="37"/>
                  <a:pt x="64" y="38"/>
                </a:cubicBezTo>
                <a:cubicBezTo>
                  <a:pt x="64" y="52"/>
                  <a:pt x="64" y="52"/>
                  <a:pt x="64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9"/>
                  <a:pt x="39" y="28"/>
                  <a:pt x="38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3"/>
                  <a:pt x="35" y="12"/>
                  <a:pt x="34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2"/>
                </a:cubicBezTo>
                <a:cubicBezTo>
                  <a:pt x="16" y="12"/>
                  <a:pt x="16" y="12"/>
                  <a:pt x="1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4" y="13"/>
                  <a:pt x="4" y="14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86"/>
                  <a:pt x="12" y="86"/>
                  <a:pt x="12" y="86"/>
                </a:cubicBezTo>
                <a:cubicBezTo>
                  <a:pt x="12" y="85"/>
                  <a:pt x="13" y="84"/>
                  <a:pt x="14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3" y="84"/>
                  <a:pt x="24" y="85"/>
                  <a:pt x="24" y="86"/>
                </a:cubicBezTo>
                <a:cubicBezTo>
                  <a:pt x="24" y="96"/>
                  <a:pt x="24" y="96"/>
                  <a:pt x="2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86"/>
                  <a:pt x="76" y="86"/>
                  <a:pt x="76" y="86"/>
                </a:cubicBezTo>
                <a:cubicBezTo>
                  <a:pt x="76" y="85"/>
                  <a:pt x="77" y="84"/>
                  <a:pt x="78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7" y="84"/>
                  <a:pt x="88" y="85"/>
                  <a:pt x="88" y="86"/>
                </a:cubicBezTo>
                <a:cubicBezTo>
                  <a:pt x="88" y="96"/>
                  <a:pt x="88" y="96"/>
                  <a:pt x="88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38"/>
                  <a:pt x="96" y="38"/>
                  <a:pt x="96" y="38"/>
                </a:cubicBezTo>
                <a:cubicBezTo>
                  <a:pt x="96" y="37"/>
                  <a:pt x="95" y="36"/>
                  <a:pt x="94" y="36"/>
                </a:cubicBezTo>
                <a:close/>
                <a:moveTo>
                  <a:pt x="14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7" y="20"/>
                  <a:pt x="28" y="21"/>
                  <a:pt x="28" y="22"/>
                </a:cubicBezTo>
                <a:cubicBezTo>
                  <a:pt x="28" y="23"/>
                  <a:pt x="27" y="24"/>
                  <a:pt x="26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2" y="23"/>
                  <a:pt x="12" y="22"/>
                </a:cubicBezTo>
                <a:cubicBezTo>
                  <a:pt x="12" y="21"/>
                  <a:pt x="13" y="20"/>
                  <a:pt x="14" y="20"/>
                </a:cubicBezTo>
                <a:close/>
                <a:moveTo>
                  <a:pt x="3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9" y="80"/>
                  <a:pt x="8" y="79"/>
                  <a:pt x="8" y="78"/>
                </a:cubicBezTo>
                <a:cubicBezTo>
                  <a:pt x="8" y="77"/>
                  <a:pt x="9" y="76"/>
                  <a:pt x="1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1" y="76"/>
                  <a:pt x="32" y="77"/>
                  <a:pt x="32" y="78"/>
                </a:cubicBezTo>
                <a:cubicBezTo>
                  <a:pt x="32" y="79"/>
                  <a:pt x="31" y="80"/>
                  <a:pt x="30" y="80"/>
                </a:cubicBezTo>
                <a:close/>
                <a:moveTo>
                  <a:pt x="30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9" y="72"/>
                  <a:pt x="8" y="71"/>
                  <a:pt x="8" y="70"/>
                </a:cubicBezTo>
                <a:cubicBezTo>
                  <a:pt x="8" y="69"/>
                  <a:pt x="9" y="68"/>
                  <a:pt x="1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1" y="68"/>
                  <a:pt x="32" y="69"/>
                  <a:pt x="32" y="70"/>
                </a:cubicBezTo>
                <a:cubicBezTo>
                  <a:pt x="32" y="71"/>
                  <a:pt x="31" y="72"/>
                  <a:pt x="30" y="72"/>
                </a:cubicBezTo>
                <a:close/>
                <a:moveTo>
                  <a:pt x="30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8" y="63"/>
                  <a:pt x="8" y="62"/>
                </a:cubicBezTo>
                <a:cubicBezTo>
                  <a:pt x="8" y="61"/>
                  <a:pt x="9" y="60"/>
                  <a:pt x="1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0"/>
                  <a:pt x="32" y="61"/>
                  <a:pt x="32" y="62"/>
                </a:cubicBezTo>
                <a:cubicBezTo>
                  <a:pt x="32" y="63"/>
                  <a:pt x="31" y="64"/>
                  <a:pt x="30" y="64"/>
                </a:cubicBezTo>
                <a:close/>
                <a:moveTo>
                  <a:pt x="3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9" y="56"/>
                  <a:pt x="8" y="55"/>
                  <a:pt x="8" y="54"/>
                </a:cubicBezTo>
                <a:cubicBezTo>
                  <a:pt x="8" y="53"/>
                  <a:pt x="9" y="52"/>
                  <a:pt x="1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52"/>
                  <a:pt x="32" y="53"/>
                  <a:pt x="32" y="54"/>
                </a:cubicBezTo>
                <a:cubicBezTo>
                  <a:pt x="32" y="55"/>
                  <a:pt x="31" y="56"/>
                  <a:pt x="30" y="56"/>
                </a:cubicBezTo>
                <a:close/>
                <a:moveTo>
                  <a:pt x="30" y="48"/>
                </a:move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8" y="47"/>
                  <a:pt x="8" y="46"/>
                </a:cubicBezTo>
                <a:cubicBezTo>
                  <a:pt x="8" y="45"/>
                  <a:pt x="9" y="44"/>
                  <a:pt x="1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1" y="44"/>
                  <a:pt x="32" y="45"/>
                  <a:pt x="32" y="46"/>
                </a:cubicBezTo>
                <a:cubicBezTo>
                  <a:pt x="32" y="47"/>
                  <a:pt x="31" y="48"/>
                  <a:pt x="30" y="48"/>
                </a:cubicBezTo>
                <a:close/>
                <a:moveTo>
                  <a:pt x="30" y="40"/>
                </a:moveTo>
                <a:cubicBezTo>
                  <a:pt x="10" y="40"/>
                  <a:pt x="10" y="40"/>
                  <a:pt x="10" y="40"/>
                </a:cubicBezTo>
                <a:cubicBezTo>
                  <a:pt x="9" y="40"/>
                  <a:pt x="8" y="39"/>
                  <a:pt x="8" y="38"/>
                </a:cubicBezTo>
                <a:cubicBezTo>
                  <a:pt x="8" y="37"/>
                  <a:pt x="9" y="36"/>
                  <a:pt x="1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1" y="36"/>
                  <a:pt x="32" y="37"/>
                  <a:pt x="32" y="38"/>
                </a:cubicBezTo>
                <a:cubicBezTo>
                  <a:pt x="32" y="39"/>
                  <a:pt x="31" y="40"/>
                  <a:pt x="30" y="40"/>
                </a:cubicBezTo>
                <a:close/>
                <a:moveTo>
                  <a:pt x="58" y="80"/>
                </a:moveTo>
                <a:cubicBezTo>
                  <a:pt x="46" y="80"/>
                  <a:pt x="46" y="80"/>
                  <a:pt x="46" y="80"/>
                </a:cubicBezTo>
                <a:cubicBezTo>
                  <a:pt x="45" y="80"/>
                  <a:pt x="44" y="79"/>
                  <a:pt x="44" y="78"/>
                </a:cubicBezTo>
                <a:cubicBezTo>
                  <a:pt x="44" y="77"/>
                  <a:pt x="45" y="76"/>
                  <a:pt x="46" y="76"/>
                </a:cubicBezTo>
                <a:cubicBezTo>
                  <a:pt x="58" y="76"/>
                  <a:pt x="58" y="76"/>
                  <a:pt x="58" y="76"/>
                </a:cubicBezTo>
                <a:cubicBezTo>
                  <a:pt x="59" y="76"/>
                  <a:pt x="60" y="77"/>
                  <a:pt x="60" y="78"/>
                </a:cubicBezTo>
                <a:cubicBezTo>
                  <a:pt x="60" y="79"/>
                  <a:pt x="59" y="80"/>
                  <a:pt x="58" y="80"/>
                </a:cubicBezTo>
                <a:close/>
                <a:moveTo>
                  <a:pt x="58" y="72"/>
                </a:moveTo>
                <a:cubicBezTo>
                  <a:pt x="46" y="72"/>
                  <a:pt x="46" y="72"/>
                  <a:pt x="46" y="72"/>
                </a:cubicBezTo>
                <a:cubicBezTo>
                  <a:pt x="45" y="72"/>
                  <a:pt x="44" y="71"/>
                  <a:pt x="44" y="70"/>
                </a:cubicBezTo>
                <a:cubicBezTo>
                  <a:pt x="44" y="69"/>
                  <a:pt x="45" y="68"/>
                  <a:pt x="46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60" y="69"/>
                  <a:pt x="60" y="70"/>
                </a:cubicBezTo>
                <a:cubicBezTo>
                  <a:pt x="60" y="71"/>
                  <a:pt x="59" y="72"/>
                  <a:pt x="58" y="72"/>
                </a:cubicBezTo>
                <a:close/>
                <a:moveTo>
                  <a:pt x="58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5" y="64"/>
                  <a:pt x="44" y="63"/>
                  <a:pt x="44" y="62"/>
                </a:cubicBezTo>
                <a:cubicBezTo>
                  <a:pt x="44" y="61"/>
                  <a:pt x="45" y="60"/>
                  <a:pt x="46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9" y="60"/>
                  <a:pt x="60" y="61"/>
                  <a:pt x="60" y="62"/>
                </a:cubicBezTo>
                <a:cubicBezTo>
                  <a:pt x="60" y="63"/>
                  <a:pt x="59" y="64"/>
                  <a:pt x="58" y="64"/>
                </a:cubicBezTo>
                <a:close/>
                <a:moveTo>
                  <a:pt x="86" y="80"/>
                </a:moveTo>
                <a:cubicBezTo>
                  <a:pt x="74" y="80"/>
                  <a:pt x="74" y="80"/>
                  <a:pt x="74" y="80"/>
                </a:cubicBezTo>
                <a:cubicBezTo>
                  <a:pt x="73" y="80"/>
                  <a:pt x="72" y="79"/>
                  <a:pt x="72" y="78"/>
                </a:cubicBezTo>
                <a:cubicBezTo>
                  <a:pt x="72" y="77"/>
                  <a:pt x="73" y="76"/>
                  <a:pt x="74" y="76"/>
                </a:cubicBezTo>
                <a:cubicBezTo>
                  <a:pt x="86" y="76"/>
                  <a:pt x="86" y="76"/>
                  <a:pt x="86" y="76"/>
                </a:cubicBezTo>
                <a:cubicBezTo>
                  <a:pt x="87" y="76"/>
                  <a:pt x="88" y="77"/>
                  <a:pt x="88" y="78"/>
                </a:cubicBezTo>
                <a:cubicBezTo>
                  <a:pt x="88" y="79"/>
                  <a:pt x="87" y="80"/>
                  <a:pt x="86" y="80"/>
                </a:cubicBezTo>
                <a:close/>
                <a:moveTo>
                  <a:pt x="86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1"/>
                  <a:pt x="72" y="70"/>
                </a:cubicBezTo>
                <a:cubicBezTo>
                  <a:pt x="72" y="69"/>
                  <a:pt x="73" y="68"/>
                  <a:pt x="74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7" y="68"/>
                  <a:pt x="88" y="69"/>
                  <a:pt x="88" y="70"/>
                </a:cubicBezTo>
                <a:cubicBezTo>
                  <a:pt x="88" y="71"/>
                  <a:pt x="87" y="72"/>
                  <a:pt x="86" y="72"/>
                </a:cubicBezTo>
                <a:close/>
                <a:moveTo>
                  <a:pt x="86" y="64"/>
                </a:moveTo>
                <a:cubicBezTo>
                  <a:pt x="74" y="64"/>
                  <a:pt x="74" y="64"/>
                  <a:pt x="74" y="64"/>
                </a:cubicBezTo>
                <a:cubicBezTo>
                  <a:pt x="73" y="64"/>
                  <a:pt x="72" y="63"/>
                  <a:pt x="72" y="62"/>
                </a:cubicBezTo>
                <a:cubicBezTo>
                  <a:pt x="72" y="61"/>
                  <a:pt x="73" y="60"/>
                  <a:pt x="74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87" y="60"/>
                  <a:pt x="88" y="61"/>
                  <a:pt x="88" y="62"/>
                </a:cubicBezTo>
                <a:cubicBezTo>
                  <a:pt x="88" y="63"/>
                  <a:pt x="87" y="64"/>
                  <a:pt x="86" y="64"/>
                </a:cubicBezTo>
                <a:close/>
                <a:moveTo>
                  <a:pt x="86" y="56"/>
                </a:moveTo>
                <a:cubicBezTo>
                  <a:pt x="74" y="56"/>
                  <a:pt x="74" y="56"/>
                  <a:pt x="74" y="56"/>
                </a:cubicBezTo>
                <a:cubicBezTo>
                  <a:pt x="73" y="56"/>
                  <a:pt x="72" y="55"/>
                  <a:pt x="72" y="54"/>
                </a:cubicBezTo>
                <a:cubicBezTo>
                  <a:pt x="72" y="53"/>
                  <a:pt x="73" y="52"/>
                  <a:pt x="74" y="52"/>
                </a:cubicBezTo>
                <a:cubicBezTo>
                  <a:pt x="86" y="52"/>
                  <a:pt x="86" y="52"/>
                  <a:pt x="86" y="52"/>
                </a:cubicBezTo>
                <a:cubicBezTo>
                  <a:pt x="87" y="52"/>
                  <a:pt x="88" y="53"/>
                  <a:pt x="88" y="54"/>
                </a:cubicBezTo>
                <a:cubicBezTo>
                  <a:pt x="88" y="55"/>
                  <a:pt x="87" y="56"/>
                  <a:pt x="86" y="56"/>
                </a:cubicBezTo>
                <a:close/>
                <a:moveTo>
                  <a:pt x="86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3" y="48"/>
                  <a:pt x="72" y="47"/>
                  <a:pt x="72" y="46"/>
                </a:cubicBezTo>
                <a:cubicBezTo>
                  <a:pt x="72" y="45"/>
                  <a:pt x="73" y="44"/>
                  <a:pt x="74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44"/>
                  <a:pt x="88" y="45"/>
                  <a:pt x="88" y="46"/>
                </a:cubicBezTo>
                <a:cubicBezTo>
                  <a:pt x="88" y="47"/>
                  <a:pt x="87" y="48"/>
                  <a:pt x="86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Rectangle 34">
            <a:extLst>
              <a:ext uri="{FF2B5EF4-FFF2-40B4-BE49-F238E27FC236}">
                <a16:creationId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81780-BD5B-4AFB-B074-340DAF2FE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57" y="1553294"/>
            <a:ext cx="1256815" cy="980208"/>
          </a:xfrm>
          <a:prstGeom prst="rect">
            <a:avLst/>
          </a:prstGeom>
        </p:spPr>
      </p:pic>
      <p:pic>
        <p:nvPicPr>
          <p:cNvPr id="13" name="Picture 2" descr="Coping with a brain tumor | MD Anderson Cancer Center">
            <a:extLst>
              <a:ext uri="{FF2B5EF4-FFF2-40B4-BE49-F238E27FC236}">
                <a16:creationId xmlns:a16="http://schemas.microsoft.com/office/drawing/2014/main" id="{B6E497F5-9439-4833-9F48-DA06546E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75" y="289071"/>
            <a:ext cx="4590128" cy="50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8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526FF6-93C0-4668-ABD6-DCA4644EF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Business Question</a:t>
            </a:r>
          </a:p>
        </p:txBody>
      </p:sp>
      <p:sp>
        <p:nvSpPr>
          <p:cNvPr id="82" name="Rectangle 34">
            <a:extLst>
              <a:ext uri="{FF2B5EF4-FFF2-40B4-BE49-F238E27FC236}">
                <a16:creationId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3554574"/>
            <a:ext cx="11487152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FDFDA-BEF5-4DEF-B80F-DA46ED605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C1969F-268F-43EB-B59E-8521D08DA196}"/>
              </a:ext>
            </a:extLst>
          </p:cNvPr>
          <p:cNvGrpSpPr/>
          <p:nvPr/>
        </p:nvGrpSpPr>
        <p:grpSpPr>
          <a:xfrm>
            <a:off x="6096002" y="3861571"/>
            <a:ext cx="4615738" cy="2549522"/>
            <a:chOff x="6096002" y="4382690"/>
            <a:chExt cx="4615738" cy="1285253"/>
          </a:xfrm>
        </p:grpSpPr>
        <p:sp>
          <p:nvSpPr>
            <p:cNvPr id="68" name="TextBox 50">
              <a:extLst>
                <a:ext uri="{FF2B5EF4-FFF2-40B4-BE49-F238E27FC236}">
                  <a16:creationId xmlns:a16="http://schemas.microsoft.com/office/drawing/2014/main" id="{52083644-4C45-46F8-8A1B-166DD8A45EA2}"/>
                </a:ext>
              </a:extLst>
            </p:cNvPr>
            <p:cNvSpPr txBox="1"/>
            <p:nvPr/>
          </p:nvSpPr>
          <p:spPr>
            <a:xfrm>
              <a:off x="6096002" y="4382690"/>
              <a:ext cx="44592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Why Ask this Question? </a:t>
              </a:r>
            </a:p>
          </p:txBody>
        </p:sp>
        <p:sp>
          <p:nvSpPr>
            <p:cNvPr id="69" name="TextBox 48">
              <a:extLst>
                <a:ext uri="{FF2B5EF4-FFF2-40B4-BE49-F238E27FC236}">
                  <a16:creationId xmlns:a16="http://schemas.microsoft.com/office/drawing/2014/main" id="{088A9550-F038-4522-B957-33963EABE961}"/>
                </a:ext>
              </a:extLst>
            </p:cNvPr>
            <p:cNvSpPr txBox="1"/>
            <p:nvPr/>
          </p:nvSpPr>
          <p:spPr>
            <a:xfrm>
              <a:off x="6177840" y="4690467"/>
              <a:ext cx="4533900" cy="9774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This is important because tumor accounts for 85 to 90 percent of all CNS tumors.</a:t>
              </a:r>
            </a:p>
            <a:p>
              <a:r>
                <a:rPr lang="en-US" dirty="0"/>
                <a:t>Every year 11,700 people are diagnosed with a brain tumor. </a:t>
              </a:r>
            </a:p>
            <a:p>
              <a:r>
                <a:rPr lang="en-US" dirty="0"/>
                <a:t>With 5 year survival rate for people with cancerous brain tumor.</a:t>
              </a:r>
            </a:p>
            <a:p>
              <a:endParaRPr lang="en-US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84F888-1588-4806-BB49-705D2F659B7D}"/>
              </a:ext>
            </a:extLst>
          </p:cNvPr>
          <p:cNvSpPr/>
          <p:nvPr/>
        </p:nvSpPr>
        <p:spPr>
          <a:xfrm>
            <a:off x="1166955" y="2754413"/>
            <a:ext cx="4112967" cy="3202087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0097AB-720C-4098-84EB-1C63FF77432B}"/>
              </a:ext>
            </a:extLst>
          </p:cNvPr>
          <p:cNvGrpSpPr/>
          <p:nvPr/>
        </p:nvGrpSpPr>
        <p:grpSpPr>
          <a:xfrm>
            <a:off x="6096000" y="1169000"/>
            <a:ext cx="3897136" cy="2285394"/>
            <a:chOff x="6096002" y="4382690"/>
            <a:chExt cx="4459223" cy="658971"/>
          </a:xfrm>
        </p:grpSpPr>
        <p:sp>
          <p:nvSpPr>
            <p:cNvPr id="35" name="TextBox 50">
              <a:extLst>
                <a:ext uri="{FF2B5EF4-FFF2-40B4-BE49-F238E27FC236}">
                  <a16:creationId xmlns:a16="http://schemas.microsoft.com/office/drawing/2014/main" id="{AD6C99FB-5D8C-4BDD-8363-C5FBA4CE1511}"/>
                </a:ext>
              </a:extLst>
            </p:cNvPr>
            <p:cNvSpPr txBox="1"/>
            <p:nvPr/>
          </p:nvSpPr>
          <p:spPr>
            <a:xfrm>
              <a:off x="6096002" y="4382690"/>
              <a:ext cx="4459223" cy="177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How to detect and classify brain tumor images into classes?</a:t>
              </a:r>
            </a:p>
          </p:txBody>
        </p:sp>
        <p:sp>
          <p:nvSpPr>
            <p:cNvPr id="36" name="TextBox 48">
              <a:extLst>
                <a:ext uri="{FF2B5EF4-FFF2-40B4-BE49-F238E27FC236}">
                  <a16:creationId xmlns:a16="http://schemas.microsoft.com/office/drawing/2014/main" id="{3D040B3B-0DC7-4FE3-855F-B26D9E3E8EBB}"/>
                </a:ext>
              </a:extLst>
            </p:cNvPr>
            <p:cNvSpPr txBox="1"/>
            <p:nvPr/>
          </p:nvSpPr>
          <p:spPr>
            <a:xfrm>
              <a:off x="6096002" y="4722181"/>
              <a:ext cx="3729499" cy="31948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Can we predict accurately the classes of the 4 tumors using deep learning algorithm and tensor flow?</a:t>
              </a:r>
            </a:p>
          </p:txBody>
        </p:sp>
      </p:grpSp>
      <p:pic>
        <p:nvPicPr>
          <p:cNvPr id="1026" name="Picture 2" descr="Coping with a brain tumor | MD Anderson Cancer Center">
            <a:extLst>
              <a:ext uri="{FF2B5EF4-FFF2-40B4-BE49-F238E27FC236}">
                <a16:creationId xmlns:a16="http://schemas.microsoft.com/office/drawing/2014/main" id="{4338BC62-FF32-4066-AC8D-42F3CDED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45" y="2832889"/>
            <a:ext cx="4060177" cy="31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2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34">
            <a:extLst>
              <a:ext uri="{FF2B5EF4-FFF2-40B4-BE49-F238E27FC236}">
                <a16:creationId xmlns:a16="http://schemas.microsoft.com/office/drawing/2014/main" id="{D1F89E4E-E549-4B72-B0C1-B89855BD0328}"/>
              </a:ext>
            </a:extLst>
          </p:cNvPr>
          <p:cNvSpPr/>
          <p:nvPr/>
        </p:nvSpPr>
        <p:spPr>
          <a:xfrm flipH="1" flipV="1">
            <a:off x="-2" y="3554574"/>
            <a:ext cx="11487152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9" name="Picture 25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0F7A178-0008-4EBA-B8D1-993F1780F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47907" b="16601"/>
          <a:stretch/>
        </p:blipFill>
        <p:spPr>
          <a:xfrm>
            <a:off x="624344" y="0"/>
            <a:ext cx="4052641" cy="61250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4C589-D729-4B39-B788-06282CB68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62E07FC-6BAE-43C3-9C70-3CD3DB4FC862}"/>
              </a:ext>
            </a:extLst>
          </p:cNvPr>
          <p:cNvSpPr/>
          <p:nvPr/>
        </p:nvSpPr>
        <p:spPr>
          <a:xfrm>
            <a:off x="623423" y="-1"/>
            <a:ext cx="4053562" cy="6125029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7" name="Title 7">
            <a:extLst>
              <a:ext uri="{FF2B5EF4-FFF2-40B4-BE49-F238E27FC236}">
                <a16:creationId xmlns:a16="http://schemas.microsoft.com/office/drawing/2014/main" id="{D6BBC02A-57B6-4751-8230-AE7A6A24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70" y="4344551"/>
            <a:ext cx="2660005" cy="1338828"/>
          </a:xfrm>
        </p:spPr>
        <p:txBody>
          <a:bodyPr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Set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contains 3000images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49E171A-E5D6-4E03-BC14-FC831043C1C6}"/>
              </a:ext>
            </a:extLst>
          </p:cNvPr>
          <p:cNvGrpSpPr/>
          <p:nvPr/>
        </p:nvGrpSpPr>
        <p:grpSpPr>
          <a:xfrm>
            <a:off x="5245615" y="5607174"/>
            <a:ext cx="6430771" cy="616502"/>
            <a:chOff x="4876326" y="4329253"/>
            <a:chExt cx="6430771" cy="61650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4F90803-616A-4F48-8F8D-0985451976A4}"/>
                </a:ext>
              </a:extLst>
            </p:cNvPr>
            <p:cNvGrpSpPr/>
            <p:nvPr/>
          </p:nvGrpSpPr>
          <p:grpSpPr>
            <a:xfrm>
              <a:off x="4876326" y="4329253"/>
              <a:ext cx="1869908" cy="616502"/>
              <a:chOff x="6096000" y="4458890"/>
              <a:chExt cx="2081090" cy="616502"/>
            </a:xfrm>
          </p:grpSpPr>
          <p:sp>
            <p:nvSpPr>
              <p:cNvPr id="262" name="TextBox 50">
                <a:extLst>
                  <a:ext uri="{FF2B5EF4-FFF2-40B4-BE49-F238E27FC236}">
                    <a16:creationId xmlns:a16="http://schemas.microsoft.com/office/drawing/2014/main" id="{A1385CD9-64EE-4676-834D-93440187C740}"/>
                  </a:ext>
                </a:extLst>
              </p:cNvPr>
              <p:cNvSpPr txBox="1"/>
              <p:nvPr/>
            </p:nvSpPr>
            <p:spPr>
              <a:xfrm>
                <a:off x="6096003" y="4458890"/>
                <a:ext cx="20810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 dirty="0"/>
              </a:p>
            </p:txBody>
          </p:sp>
          <p:sp>
            <p:nvSpPr>
              <p:cNvPr id="263" name="TextBox 48">
                <a:extLst>
                  <a:ext uri="{FF2B5EF4-FFF2-40B4-BE49-F238E27FC236}">
                    <a16:creationId xmlns:a16="http://schemas.microsoft.com/office/drawing/2014/main" id="{6B483F3C-958B-4C3B-B2F5-D70E68ECAF2D}"/>
                  </a:ext>
                </a:extLst>
              </p:cNvPr>
              <p:cNvSpPr txBox="1"/>
              <p:nvPr/>
            </p:nvSpPr>
            <p:spPr>
              <a:xfrm>
                <a:off x="6096000" y="4859948"/>
                <a:ext cx="208108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  <p:sp>
          <p:nvSpPr>
            <p:cNvPr id="266" name="TextBox 48">
              <a:extLst>
                <a:ext uri="{FF2B5EF4-FFF2-40B4-BE49-F238E27FC236}">
                  <a16:creationId xmlns:a16="http://schemas.microsoft.com/office/drawing/2014/main" id="{D5B4CCE1-EA56-4FBD-85E2-58651789C841}"/>
                </a:ext>
              </a:extLst>
            </p:cNvPr>
            <p:cNvSpPr txBox="1"/>
            <p:nvPr/>
          </p:nvSpPr>
          <p:spPr>
            <a:xfrm>
              <a:off x="7156757" y="4730311"/>
              <a:ext cx="1869905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3A7A728-137A-4BD9-A29D-531AF076F127}"/>
                </a:ext>
              </a:extLst>
            </p:cNvPr>
            <p:cNvGrpSpPr/>
            <p:nvPr/>
          </p:nvGrpSpPr>
          <p:grpSpPr>
            <a:xfrm>
              <a:off x="9437189" y="4329253"/>
              <a:ext cx="1869908" cy="616502"/>
              <a:chOff x="6096000" y="4458890"/>
              <a:chExt cx="2081090" cy="616502"/>
            </a:xfrm>
          </p:grpSpPr>
          <p:sp>
            <p:nvSpPr>
              <p:cNvPr id="268" name="TextBox 50">
                <a:extLst>
                  <a:ext uri="{FF2B5EF4-FFF2-40B4-BE49-F238E27FC236}">
                    <a16:creationId xmlns:a16="http://schemas.microsoft.com/office/drawing/2014/main" id="{AF734C42-49CE-49A6-A373-5A61C79DC15F}"/>
                  </a:ext>
                </a:extLst>
              </p:cNvPr>
              <p:cNvSpPr txBox="1"/>
              <p:nvPr/>
            </p:nvSpPr>
            <p:spPr>
              <a:xfrm>
                <a:off x="6096003" y="4458890"/>
                <a:ext cx="20810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</a:p>
            </p:txBody>
          </p:sp>
          <p:sp>
            <p:nvSpPr>
              <p:cNvPr id="269" name="TextBox 48">
                <a:extLst>
                  <a:ext uri="{FF2B5EF4-FFF2-40B4-BE49-F238E27FC236}">
                    <a16:creationId xmlns:a16="http://schemas.microsoft.com/office/drawing/2014/main" id="{8E98DD25-72AF-40AE-BE45-DBDC5E1A4076}"/>
                  </a:ext>
                </a:extLst>
              </p:cNvPr>
              <p:cNvSpPr txBox="1"/>
              <p:nvPr/>
            </p:nvSpPr>
            <p:spPr>
              <a:xfrm>
                <a:off x="6096000" y="4859948"/>
                <a:ext cx="208108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</p:grpSp>
      <p:sp>
        <p:nvSpPr>
          <p:cNvPr id="277" name="Freeform 104">
            <a:extLst>
              <a:ext uri="{FF2B5EF4-FFF2-40B4-BE49-F238E27FC236}">
                <a16:creationId xmlns:a16="http://schemas.microsoft.com/office/drawing/2014/main" id="{FA4E45B2-3D0D-4E4D-B26A-634429D8F186}"/>
              </a:ext>
            </a:extLst>
          </p:cNvPr>
          <p:cNvSpPr>
            <a:spLocks noEditPoints="1"/>
          </p:cNvSpPr>
          <p:nvPr/>
        </p:nvSpPr>
        <p:spPr bwMode="auto">
          <a:xfrm>
            <a:off x="1080870" y="3534925"/>
            <a:ext cx="670968" cy="673922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E762CA8-03CB-46FA-BD44-F27AB5C7C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43" y="0"/>
            <a:ext cx="67936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E6EC2-2CB4-456F-9E70-59AD825FFF47}"/>
              </a:ext>
            </a:extLst>
          </p:cNvPr>
          <p:cNvSpPr txBox="1"/>
          <p:nvPr/>
        </p:nvSpPr>
        <p:spPr>
          <a:xfrm>
            <a:off x="5079742" y="1476375"/>
            <a:ext cx="112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Glioma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BED87-0EAB-4AA3-9B35-E244D0635DD7}"/>
              </a:ext>
            </a:extLst>
          </p:cNvPr>
          <p:cNvSpPr txBox="1"/>
          <p:nvPr/>
        </p:nvSpPr>
        <p:spPr>
          <a:xfrm>
            <a:off x="4819650" y="2580747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Meningioma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F5CFE-C67F-4D9A-98F1-F8A18884B2AE}"/>
              </a:ext>
            </a:extLst>
          </p:cNvPr>
          <p:cNvSpPr txBox="1"/>
          <p:nvPr/>
        </p:nvSpPr>
        <p:spPr>
          <a:xfrm>
            <a:off x="4773483" y="371364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tumor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E8CEF-CD53-475B-920A-6CF82EC208DA}"/>
              </a:ext>
            </a:extLst>
          </p:cNvPr>
          <p:cNvSpPr txBox="1"/>
          <p:nvPr/>
        </p:nvSpPr>
        <p:spPr>
          <a:xfrm>
            <a:off x="4819650" y="4935595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Pituitary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7AB112-E129-487A-9B12-5EAB2509140A}"/>
              </a:ext>
            </a:extLst>
          </p:cNvPr>
          <p:cNvSpPr txBox="1"/>
          <p:nvPr/>
        </p:nvSpPr>
        <p:spPr>
          <a:xfrm>
            <a:off x="6397245" y="5808794"/>
            <a:ext cx="112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Glioma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CBEA2-010D-4863-B9BC-D9CC44CE3BA4}"/>
              </a:ext>
            </a:extLst>
          </p:cNvPr>
          <p:cNvSpPr txBox="1"/>
          <p:nvPr/>
        </p:nvSpPr>
        <p:spPr>
          <a:xfrm>
            <a:off x="7238241" y="582179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Meningioma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EBC74E-EA80-476E-B497-68A0F327CDAE}"/>
              </a:ext>
            </a:extLst>
          </p:cNvPr>
          <p:cNvSpPr txBox="1"/>
          <p:nvPr/>
        </p:nvSpPr>
        <p:spPr>
          <a:xfrm>
            <a:off x="8475223" y="586980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tumor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4A4C5A-D66B-41E4-9208-29E8C35B9E0B}"/>
              </a:ext>
            </a:extLst>
          </p:cNvPr>
          <p:cNvSpPr txBox="1"/>
          <p:nvPr/>
        </p:nvSpPr>
        <p:spPr>
          <a:xfrm>
            <a:off x="9702211" y="5850155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Pituitary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841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4">
            <a:extLst>
              <a:ext uri="{FF2B5EF4-FFF2-40B4-BE49-F238E27FC236}">
                <a16:creationId xmlns:a16="http://schemas.microsoft.com/office/drawing/2014/main" id="{0CE1F2E9-5D11-4CF9-96ED-F13E5A880CBA}"/>
              </a:ext>
            </a:extLst>
          </p:cNvPr>
          <p:cNvSpPr/>
          <p:nvPr/>
        </p:nvSpPr>
        <p:spPr>
          <a:xfrm flipV="1">
            <a:off x="5219" y="4153387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1A548-7F61-4795-AD72-2678C8F9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Data Exploration and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F42AE-A010-4798-9D6E-0E95ACB64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1CFD3-0772-4E3B-BFE8-D41C5244E13B}"/>
              </a:ext>
            </a:extLst>
          </p:cNvPr>
          <p:cNvSpPr/>
          <p:nvPr/>
        </p:nvSpPr>
        <p:spPr>
          <a:xfrm>
            <a:off x="4149213" y="5486925"/>
            <a:ext cx="389357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 The plot shows images of Glioma Tumor and Meningioma Tumor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38F8A-8D1F-4BCD-A96F-9AEB4D2D688F}"/>
              </a:ext>
            </a:extLst>
          </p:cNvPr>
          <p:cNvCxnSpPr/>
          <p:nvPr/>
        </p:nvCxnSpPr>
        <p:spPr>
          <a:xfrm>
            <a:off x="7669161" y="2911417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9FBDD5-D57E-40DC-8205-A3C721A13919}"/>
              </a:ext>
            </a:extLst>
          </p:cNvPr>
          <p:cNvCxnSpPr/>
          <p:nvPr/>
        </p:nvCxnSpPr>
        <p:spPr>
          <a:xfrm>
            <a:off x="7669161" y="4557413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D860A7-32CC-4002-BDB8-A9E0CB4858CE}"/>
              </a:ext>
            </a:extLst>
          </p:cNvPr>
          <p:cNvGrpSpPr/>
          <p:nvPr/>
        </p:nvGrpSpPr>
        <p:grpSpPr>
          <a:xfrm>
            <a:off x="2330715" y="5547924"/>
            <a:ext cx="866776" cy="866776"/>
            <a:chOff x="6468857" y="4976205"/>
            <a:chExt cx="866776" cy="8667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7D27A5-556B-417B-B0EE-897F2649D109}"/>
                </a:ext>
              </a:extLst>
            </p:cNvPr>
            <p:cNvGrpSpPr/>
            <p:nvPr/>
          </p:nvGrpSpPr>
          <p:grpSpPr>
            <a:xfrm>
              <a:off x="6468857" y="4976205"/>
              <a:ext cx="866776" cy="866776"/>
              <a:chOff x="6705600" y="1238250"/>
              <a:chExt cx="866776" cy="8667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F88E9E5-CD0D-4949-AFDC-1FF41740A4E9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E39987-BF7A-4372-9CBE-35BA1CAC6CA0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D91512-9E0B-4EA8-A132-1A5B0CCF507C}"/>
                </a:ext>
              </a:extLst>
            </p:cNvPr>
            <p:cNvGrpSpPr/>
            <p:nvPr/>
          </p:nvGrpSpPr>
          <p:grpSpPr>
            <a:xfrm>
              <a:off x="6722064" y="5233381"/>
              <a:ext cx="360363" cy="352425"/>
              <a:chOff x="2676526" y="4681538"/>
              <a:chExt cx="360363" cy="352425"/>
            </a:xfrm>
            <a:solidFill>
              <a:schemeClr val="accent1"/>
            </a:solidFill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B778D83E-7188-492D-90A2-66BD9910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526" y="4794250"/>
                <a:ext cx="360363" cy="239713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18 h 64"/>
                  <a:gd name="T18" fmla="*/ 66 w 96"/>
                  <a:gd name="T19" fmla="*/ 16 h 64"/>
                  <a:gd name="T20" fmla="*/ 54 w 96"/>
                  <a:gd name="T21" fmla="*/ 16 h 64"/>
                  <a:gd name="T22" fmla="*/ 52 w 96"/>
                  <a:gd name="T23" fmla="*/ 18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34 h 64"/>
                  <a:gd name="T30" fmla="*/ 42 w 96"/>
                  <a:gd name="T31" fmla="*/ 32 h 64"/>
                  <a:gd name="T32" fmla="*/ 30 w 96"/>
                  <a:gd name="T33" fmla="*/ 32 h 64"/>
                  <a:gd name="T34" fmla="*/ 28 w 96"/>
                  <a:gd name="T35" fmla="*/ 34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50 h 64"/>
                  <a:gd name="T42" fmla="*/ 18 w 96"/>
                  <a:gd name="T43" fmla="*/ 48 h 64"/>
                  <a:gd name="T44" fmla="*/ 6 w 96"/>
                  <a:gd name="T45" fmla="*/ 48 h 64"/>
                  <a:gd name="T46" fmla="*/ 4 w 96"/>
                  <a:gd name="T47" fmla="*/ 50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7" y="16"/>
                      <a:pt x="66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2" y="17"/>
                      <a:pt x="52" y="1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3"/>
                      <a:pt x="43" y="32"/>
                      <a:pt x="42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3"/>
                      <a:pt x="28" y="34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49"/>
                      <a:pt x="19" y="48"/>
                      <a:pt x="18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5" y="48"/>
                      <a:pt x="4" y="49"/>
                      <a:pt x="4" y="50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554294EA-37B2-49C2-8C26-C3485A727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4681538"/>
                <a:ext cx="285750" cy="203200"/>
              </a:xfrm>
              <a:custGeom>
                <a:avLst/>
                <a:gdLst>
                  <a:gd name="T0" fmla="*/ 2 w 76"/>
                  <a:gd name="T1" fmla="*/ 54 h 54"/>
                  <a:gd name="T2" fmla="*/ 3 w 76"/>
                  <a:gd name="T3" fmla="*/ 54 h 54"/>
                  <a:gd name="T4" fmla="*/ 71 w 76"/>
                  <a:gd name="T5" fmla="*/ 8 h 54"/>
                  <a:gd name="T6" fmla="*/ 70 w 76"/>
                  <a:gd name="T7" fmla="*/ 20 h 54"/>
                  <a:gd name="T8" fmla="*/ 72 w 76"/>
                  <a:gd name="T9" fmla="*/ 22 h 54"/>
                  <a:gd name="T10" fmla="*/ 72 w 76"/>
                  <a:gd name="T11" fmla="*/ 22 h 54"/>
                  <a:gd name="T12" fmla="*/ 74 w 76"/>
                  <a:gd name="T13" fmla="*/ 20 h 54"/>
                  <a:gd name="T14" fmla="*/ 76 w 76"/>
                  <a:gd name="T15" fmla="*/ 4 h 54"/>
                  <a:gd name="T16" fmla="*/ 74 w 76"/>
                  <a:gd name="T17" fmla="*/ 2 h 54"/>
                  <a:gd name="T18" fmla="*/ 58 w 76"/>
                  <a:gd name="T19" fmla="*/ 0 h 54"/>
                  <a:gd name="T20" fmla="*/ 56 w 76"/>
                  <a:gd name="T21" fmla="*/ 2 h 54"/>
                  <a:gd name="T22" fmla="*/ 58 w 76"/>
                  <a:gd name="T23" fmla="*/ 4 h 54"/>
                  <a:gd name="T24" fmla="*/ 68 w 76"/>
                  <a:gd name="T25" fmla="*/ 5 h 54"/>
                  <a:gd name="T26" fmla="*/ 1 w 76"/>
                  <a:gd name="T27" fmla="*/ 50 h 54"/>
                  <a:gd name="T28" fmla="*/ 0 w 76"/>
                  <a:gd name="T29" fmla="*/ 53 h 54"/>
                  <a:gd name="T30" fmla="*/ 2 w 76"/>
                  <a:gd name="T3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54">
                    <a:moveTo>
                      <a:pt x="2" y="54"/>
                    </a:moveTo>
                    <a:cubicBezTo>
                      <a:pt x="2" y="54"/>
                      <a:pt x="3" y="54"/>
                      <a:pt x="3" y="54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1"/>
                      <a:pt x="71" y="22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2"/>
                      <a:pt x="74" y="21"/>
                      <a:pt x="74" y="20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3"/>
                      <a:pt x="75" y="2"/>
                      <a:pt x="74" y="2"/>
                    </a:cubicBezTo>
                    <a:cubicBezTo>
                      <a:pt x="74" y="2"/>
                      <a:pt x="58" y="0"/>
                      <a:pt x="58" y="0"/>
                    </a:cubicBezTo>
                    <a:cubicBezTo>
                      <a:pt x="57" y="0"/>
                      <a:pt x="56" y="1"/>
                      <a:pt x="56" y="2"/>
                    </a:cubicBezTo>
                    <a:cubicBezTo>
                      <a:pt x="56" y="3"/>
                      <a:pt x="57" y="4"/>
                      <a:pt x="58" y="4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1"/>
                      <a:pt x="0" y="52"/>
                      <a:pt x="0" y="53"/>
                    </a:cubicBezTo>
                    <a:cubicBezTo>
                      <a:pt x="1" y="54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09E0F20-9D81-4984-AE4B-53848D27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84" y="-351504"/>
            <a:ext cx="12192000" cy="532844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A761A4-C689-47D9-BD6F-4772860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84" y="2650360"/>
            <a:ext cx="12192000" cy="34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0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4">
            <a:extLst>
              <a:ext uri="{FF2B5EF4-FFF2-40B4-BE49-F238E27FC236}">
                <a16:creationId xmlns:a16="http://schemas.microsoft.com/office/drawing/2014/main" id="{0CE1F2E9-5D11-4CF9-96ED-F13E5A880CBA}"/>
              </a:ext>
            </a:extLst>
          </p:cNvPr>
          <p:cNvSpPr/>
          <p:nvPr/>
        </p:nvSpPr>
        <p:spPr>
          <a:xfrm flipV="1">
            <a:off x="165980" y="468472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1A548-7F61-4795-AD72-2678C8F9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Data Exploration and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F42AE-A010-4798-9D6E-0E95ACB64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D2E29-67F4-44D8-B0E3-F54815B4F12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1CFD3-0772-4E3B-BFE8-D41C5244E13B}"/>
              </a:ext>
            </a:extLst>
          </p:cNvPr>
          <p:cNvSpPr/>
          <p:nvPr/>
        </p:nvSpPr>
        <p:spPr>
          <a:xfrm>
            <a:off x="4149213" y="5486925"/>
            <a:ext cx="389357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 The plot shows images of No Tumor and  Pituitary Tumor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38F8A-8D1F-4BCD-A96F-9AEB4D2D688F}"/>
              </a:ext>
            </a:extLst>
          </p:cNvPr>
          <p:cNvCxnSpPr/>
          <p:nvPr/>
        </p:nvCxnSpPr>
        <p:spPr>
          <a:xfrm>
            <a:off x="7669161" y="2911417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9FBDD5-D57E-40DC-8205-A3C721A13919}"/>
              </a:ext>
            </a:extLst>
          </p:cNvPr>
          <p:cNvCxnSpPr/>
          <p:nvPr/>
        </p:nvCxnSpPr>
        <p:spPr>
          <a:xfrm>
            <a:off x="7669161" y="4557413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D860A7-32CC-4002-BDB8-A9E0CB4858CE}"/>
              </a:ext>
            </a:extLst>
          </p:cNvPr>
          <p:cNvGrpSpPr/>
          <p:nvPr/>
        </p:nvGrpSpPr>
        <p:grpSpPr>
          <a:xfrm>
            <a:off x="2330715" y="5547924"/>
            <a:ext cx="866776" cy="866776"/>
            <a:chOff x="6468857" y="4976205"/>
            <a:chExt cx="866776" cy="8667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7D27A5-556B-417B-B0EE-897F2649D109}"/>
                </a:ext>
              </a:extLst>
            </p:cNvPr>
            <p:cNvGrpSpPr/>
            <p:nvPr/>
          </p:nvGrpSpPr>
          <p:grpSpPr>
            <a:xfrm>
              <a:off x="6468857" y="4976205"/>
              <a:ext cx="866776" cy="866776"/>
              <a:chOff x="6705600" y="1238250"/>
              <a:chExt cx="866776" cy="8667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F88E9E5-CD0D-4949-AFDC-1FF41740A4E9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E39987-BF7A-4372-9CBE-35BA1CAC6CA0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D91512-9E0B-4EA8-A132-1A5B0CCF507C}"/>
                </a:ext>
              </a:extLst>
            </p:cNvPr>
            <p:cNvGrpSpPr/>
            <p:nvPr/>
          </p:nvGrpSpPr>
          <p:grpSpPr>
            <a:xfrm>
              <a:off x="6722064" y="5233381"/>
              <a:ext cx="360363" cy="352425"/>
              <a:chOff x="2676526" y="4681538"/>
              <a:chExt cx="360363" cy="352425"/>
            </a:xfrm>
            <a:solidFill>
              <a:schemeClr val="accent1"/>
            </a:solidFill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B778D83E-7188-492D-90A2-66BD9910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526" y="4794250"/>
                <a:ext cx="360363" cy="239713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18 h 64"/>
                  <a:gd name="T18" fmla="*/ 66 w 96"/>
                  <a:gd name="T19" fmla="*/ 16 h 64"/>
                  <a:gd name="T20" fmla="*/ 54 w 96"/>
                  <a:gd name="T21" fmla="*/ 16 h 64"/>
                  <a:gd name="T22" fmla="*/ 52 w 96"/>
                  <a:gd name="T23" fmla="*/ 18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34 h 64"/>
                  <a:gd name="T30" fmla="*/ 42 w 96"/>
                  <a:gd name="T31" fmla="*/ 32 h 64"/>
                  <a:gd name="T32" fmla="*/ 30 w 96"/>
                  <a:gd name="T33" fmla="*/ 32 h 64"/>
                  <a:gd name="T34" fmla="*/ 28 w 96"/>
                  <a:gd name="T35" fmla="*/ 34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50 h 64"/>
                  <a:gd name="T42" fmla="*/ 18 w 96"/>
                  <a:gd name="T43" fmla="*/ 48 h 64"/>
                  <a:gd name="T44" fmla="*/ 6 w 96"/>
                  <a:gd name="T45" fmla="*/ 48 h 64"/>
                  <a:gd name="T46" fmla="*/ 4 w 96"/>
                  <a:gd name="T47" fmla="*/ 50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7" y="16"/>
                      <a:pt x="66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2" y="17"/>
                      <a:pt x="52" y="1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3"/>
                      <a:pt x="43" y="32"/>
                      <a:pt x="42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3"/>
                      <a:pt x="28" y="34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49"/>
                      <a:pt x="19" y="48"/>
                      <a:pt x="18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5" y="48"/>
                      <a:pt x="4" y="49"/>
                      <a:pt x="4" y="50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554294EA-37B2-49C2-8C26-C3485A727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4681538"/>
                <a:ext cx="285750" cy="203200"/>
              </a:xfrm>
              <a:custGeom>
                <a:avLst/>
                <a:gdLst>
                  <a:gd name="T0" fmla="*/ 2 w 76"/>
                  <a:gd name="T1" fmla="*/ 54 h 54"/>
                  <a:gd name="T2" fmla="*/ 3 w 76"/>
                  <a:gd name="T3" fmla="*/ 54 h 54"/>
                  <a:gd name="T4" fmla="*/ 71 w 76"/>
                  <a:gd name="T5" fmla="*/ 8 h 54"/>
                  <a:gd name="T6" fmla="*/ 70 w 76"/>
                  <a:gd name="T7" fmla="*/ 20 h 54"/>
                  <a:gd name="T8" fmla="*/ 72 w 76"/>
                  <a:gd name="T9" fmla="*/ 22 h 54"/>
                  <a:gd name="T10" fmla="*/ 72 w 76"/>
                  <a:gd name="T11" fmla="*/ 22 h 54"/>
                  <a:gd name="T12" fmla="*/ 74 w 76"/>
                  <a:gd name="T13" fmla="*/ 20 h 54"/>
                  <a:gd name="T14" fmla="*/ 76 w 76"/>
                  <a:gd name="T15" fmla="*/ 4 h 54"/>
                  <a:gd name="T16" fmla="*/ 74 w 76"/>
                  <a:gd name="T17" fmla="*/ 2 h 54"/>
                  <a:gd name="T18" fmla="*/ 58 w 76"/>
                  <a:gd name="T19" fmla="*/ 0 h 54"/>
                  <a:gd name="T20" fmla="*/ 56 w 76"/>
                  <a:gd name="T21" fmla="*/ 2 h 54"/>
                  <a:gd name="T22" fmla="*/ 58 w 76"/>
                  <a:gd name="T23" fmla="*/ 4 h 54"/>
                  <a:gd name="T24" fmla="*/ 68 w 76"/>
                  <a:gd name="T25" fmla="*/ 5 h 54"/>
                  <a:gd name="T26" fmla="*/ 1 w 76"/>
                  <a:gd name="T27" fmla="*/ 50 h 54"/>
                  <a:gd name="T28" fmla="*/ 0 w 76"/>
                  <a:gd name="T29" fmla="*/ 53 h 54"/>
                  <a:gd name="T30" fmla="*/ 2 w 76"/>
                  <a:gd name="T3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54">
                    <a:moveTo>
                      <a:pt x="2" y="54"/>
                    </a:moveTo>
                    <a:cubicBezTo>
                      <a:pt x="2" y="54"/>
                      <a:pt x="3" y="54"/>
                      <a:pt x="3" y="54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1"/>
                      <a:pt x="71" y="22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2"/>
                      <a:pt x="74" y="21"/>
                      <a:pt x="74" y="20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3"/>
                      <a:pt x="75" y="2"/>
                      <a:pt x="74" y="2"/>
                    </a:cubicBezTo>
                    <a:cubicBezTo>
                      <a:pt x="74" y="2"/>
                      <a:pt x="58" y="0"/>
                      <a:pt x="58" y="0"/>
                    </a:cubicBezTo>
                    <a:cubicBezTo>
                      <a:pt x="57" y="0"/>
                      <a:pt x="56" y="1"/>
                      <a:pt x="56" y="2"/>
                    </a:cubicBezTo>
                    <a:cubicBezTo>
                      <a:pt x="56" y="3"/>
                      <a:pt x="57" y="4"/>
                      <a:pt x="58" y="4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1"/>
                      <a:pt x="0" y="52"/>
                      <a:pt x="0" y="53"/>
                    </a:cubicBezTo>
                    <a:cubicBezTo>
                      <a:pt x="1" y="54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F38AB4D-A97C-4C00-8841-A34A0E60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" y="-220634"/>
            <a:ext cx="12192000" cy="532844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72C91D-9F35-4578-94B9-1C40B94E4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" y="2940106"/>
            <a:ext cx="12192000" cy="31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7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899</Words>
  <Application>Microsoft Office PowerPoint</Application>
  <PresentationFormat>Widescreen</PresentationFormat>
  <Paragraphs>191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Office Theme</vt:lpstr>
      <vt:lpstr>think-cell Slide</vt:lpstr>
      <vt:lpstr>PowerPoint Presentation</vt:lpstr>
      <vt:lpstr>PowerPoint Presentation</vt:lpstr>
      <vt:lpstr>Agenda</vt:lpstr>
      <vt:lpstr>Data Science Pipeline</vt:lpstr>
      <vt:lpstr>Background </vt:lpstr>
      <vt:lpstr>Business Question</vt:lpstr>
      <vt:lpstr>Data Set  contains 3000images</vt:lpstr>
      <vt:lpstr>Data Exploration and Visualization</vt:lpstr>
      <vt:lpstr>Data Exploration and Visualization</vt:lpstr>
      <vt:lpstr>Preprocessing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 parekh</dc:creator>
  <cp:lastModifiedBy>shrey parekh</cp:lastModifiedBy>
  <cp:revision>35</cp:revision>
  <dcterms:created xsi:type="dcterms:W3CDTF">2021-04-30T11:02:13Z</dcterms:created>
  <dcterms:modified xsi:type="dcterms:W3CDTF">2021-05-01T01:24:20Z</dcterms:modified>
</cp:coreProperties>
</file>